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52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_rels/notesSlide52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8.xml.rels" ContentType="application/vnd.openxmlformats-package.relationships+xml"/>
  <Override PartName="/ppt/notesSlides/notesSlide38.xml" ContentType="application/vnd.openxmlformats-officedocument.presentationml.notesSlide+xml"/>
  <Override PartName="/ppt/media/image175.png" ContentType="image/png"/>
  <Override PartName="/ppt/media/image174.png" ContentType="image/png"/>
  <Override PartName="/ppt/media/image173.png" ContentType="image/png"/>
  <Override PartName="/ppt/media/image172.png" ContentType="image/png"/>
  <Override PartName="/ppt/media/image168.tif" ContentType="image/tiff"/>
  <Override PartName="/ppt/media/image167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54.png" ContentType="image/png"/>
  <Override PartName="/ppt/media/image163.png" ContentType="image/png"/>
  <Override PartName="/ppt/media/image78.png" ContentType="image/png"/>
  <Override PartName="/ppt/media/image53.png" ContentType="image/png"/>
  <Override PartName="/ppt/media/image162.png" ContentType="image/png"/>
  <Override PartName="/ppt/media/image77.png" ContentType="image/png"/>
  <Override PartName="/ppt/media/image52.png" ContentType="image/png"/>
  <Override PartName="/ppt/media/image161.png" ContentType="image/png"/>
  <Override PartName="/ppt/media/image76.png" ContentType="image/png"/>
  <Override PartName="/ppt/media/image160.png" ContentType="image/png"/>
  <Override PartName="/ppt/media/image75.png" ContentType="image/png"/>
  <Override PartName="/ppt/media/image44.png" ContentType="image/png"/>
  <Override PartName="/ppt/media/image153.png" ContentType="image/png"/>
  <Override PartName="/ppt/media/image43.png" ContentType="image/png"/>
  <Override PartName="/ppt/media/image152.png" ContentType="image/png"/>
  <Override PartName="/ppt/media/image42.png" ContentType="image/png"/>
  <Override PartName="/ppt/media/image151.png" ContentType="image/png"/>
  <Override PartName="/ppt/media/image150.png" ContentType="image/png"/>
  <Override PartName="/ppt/media/image39.png" ContentType="image/png"/>
  <Override PartName="/ppt/media/image122.tif" ContentType="image/tiff"/>
  <Override PartName="/ppt/media/image50.png" ContentType="image/png"/>
  <Override PartName="/ppt/media/image148.png" ContentType="image/png"/>
  <Override PartName="/ppt/media/image14.png" ContentType="image/png"/>
  <Override PartName="/ppt/media/image38.png" ContentType="image/png"/>
  <Override PartName="/ppt/media/image147.png" ContentType="image/png"/>
  <Override PartName="/ppt/media/image37.png" ContentType="image/png"/>
  <Override PartName="/ppt/media/image146.png" ContentType="image/png"/>
  <Override PartName="/ppt/media/image12.png" ContentType="image/png"/>
  <Override PartName="/ppt/media/image121.png" ContentType="image/png"/>
  <Override PartName="/ppt/media/image16.png" ContentType="image/png"/>
  <Override PartName="/ppt/media/image125.png" ContentType="image/png"/>
  <Override PartName="/ppt/media/image15.png" ContentType="image/png"/>
  <Override PartName="/ppt/media/image17.png" ContentType="image/png"/>
  <Override PartName="/ppt/media/image126.png" ContentType="image/png"/>
  <Override PartName="/ppt/media/image18.png" ContentType="image/png"/>
  <Override PartName="/ppt/media/image127.png" ContentType="image/png"/>
  <Override PartName="/ppt/media/image19.png" ContentType="image/png"/>
  <Override PartName="/ppt/media/image45.png" ContentType="image/png"/>
  <Override PartName="/ppt/media/image154.png" ContentType="image/png"/>
  <Override PartName="/ppt/media/image46.png" ContentType="image/png"/>
  <Override PartName="/ppt/media/image155.png" ContentType="image/png"/>
  <Override PartName="/ppt/media/image130.png" ContentType="image/png"/>
  <Override PartName="/ppt/media/image47.png" ContentType="image/png"/>
  <Override PartName="/ppt/media/image156.png" ContentType="image/png"/>
  <Override PartName="/ppt/media/image22.png" ContentType="image/png"/>
  <Override PartName="/ppt/media/image131.png" ContentType="image/png"/>
  <Override PartName="/ppt/media/image48.png" ContentType="image/png"/>
  <Override PartName="/ppt/media/image170.wmf" ContentType="image/x-wmf"/>
  <Override PartName="/ppt/media/image157.png" ContentType="image/png"/>
  <Override PartName="/ppt/media/image23.png" ContentType="image/png"/>
  <Override PartName="/ppt/media/image132.png" ContentType="image/png"/>
  <Override PartName="/ppt/media/image49.png" ContentType="image/png"/>
  <Override PartName="/ppt/media/image24.png" ContentType="image/png"/>
  <Override PartName="/ppt/media/image133.png" ContentType="image/png"/>
  <Override PartName="/ppt/media/image25.png" ContentType="image/png"/>
  <Override PartName="/ppt/media/image134.png" ContentType="image/png"/>
  <Override PartName="/ppt/media/image26.png" ContentType="image/png"/>
  <Override PartName="/ppt/media/image135.png" ContentType="image/png"/>
  <Override PartName="/ppt/media/image27.png" ContentType="image/png"/>
  <Override PartName="/ppt/media/image136.png" ContentType="image/png"/>
  <Override PartName="/ppt/media/image28.png" ContentType="image/png"/>
  <Override PartName="/ppt/media/image137.png" ContentType="image/png"/>
  <Override PartName="/ppt/media/image29.png" ContentType="image/png"/>
  <Override PartName="/ppt/media/image40.png" ContentType="image/png"/>
  <Override PartName="/ppt/media/image138.png" ContentType="image/png"/>
  <Override PartName="/ppt/media/image55.png" ContentType="image/png"/>
  <Override PartName="/ppt/media/image164.png" ContentType="image/png"/>
  <Override PartName="/ppt/media/image128.png" ContentType="image/png"/>
  <Override PartName="/ppt/media/image30.png" ContentType="image/png"/>
  <Override PartName="/ppt/media/image56.png" ContentType="image/png"/>
  <Override PartName="/ppt/media/image165.png" ContentType="image/png"/>
  <Override PartName="/ppt/media/image140.png" ContentType="image/png"/>
  <Override PartName="/ppt/media/image57.png" ContentType="image/png"/>
  <Override PartName="/ppt/media/image166.png" ContentType="image/png"/>
  <Override PartName="/ppt/media/image32.png" ContentType="image/png"/>
  <Override PartName="/ppt/media/image141.png" ContentType="image/png"/>
  <Override PartName="/ppt/media/image169.wmf" ContentType="image/x-wmf"/>
  <Override PartName="/ppt/media/image58.png" ContentType="image/png"/>
  <Override PartName="/ppt/media/image33.png" ContentType="image/png"/>
  <Override PartName="/ppt/media/image142.png" ContentType="image/png"/>
  <Override PartName="/ppt/media/image59.png" ContentType="image/png"/>
  <Override PartName="/ppt/media/image34.png" ContentType="image/png"/>
  <Override PartName="/ppt/media/image143.png" ContentType="image/png"/>
  <Override PartName="/ppt/media/image35.png" ContentType="image/png"/>
  <Override PartName="/ppt/media/image144.png" ContentType="image/png"/>
  <Override PartName="/ppt/media/image120.png" ContentType="image/png"/>
  <Override PartName="/ppt/media/image36.png" ContentType="image/png"/>
  <Override PartName="/ppt/media/image145.png" ContentType="image/png"/>
  <Override PartName="/ppt/media/image9.png" ContentType="image/png"/>
  <Override PartName="/ppt/media/image10.png" ContentType="image/png"/>
  <Override PartName="/ppt/media/image108.png" ContentType="image/png"/>
  <Override PartName="/ppt/media/image8.png" ContentType="image/png"/>
  <Override PartName="/ppt/media/image89.png" ContentType="image/png"/>
  <Override PartName="/ppt/media/image107.png" ContentType="image/png"/>
  <Override PartName="/ppt/media/image62.png" ContentType="image/png"/>
  <Override PartName="/ppt/media/image69.png" ContentType="image/png"/>
  <Override PartName="/ppt/media/image7.png" ContentType="image/png"/>
  <Override PartName="/ppt/media/image88.png" ContentType="image/png"/>
  <Override PartName="/ppt/media/image106.png" ContentType="image/png"/>
  <Override PartName="/ppt/media/image64.png" ContentType="image/png"/>
  <Override PartName="/ppt/media/image2.png" ContentType="image/png"/>
  <Override PartName="/ppt/media/image83.png" ContentType="image/png"/>
  <Override PartName="/ppt/media/image101.png" ContentType="image/png"/>
  <Override PartName="/ppt/media/image63.png" ContentType="image/png"/>
  <Override PartName="/ppt/media/image1.png" ContentType="image/png"/>
  <Override PartName="/ppt/media/image82.png" ContentType="image/png"/>
  <Override PartName="/ppt/media/image100.png" ContentType="image/png"/>
  <Override PartName="/ppt/media/image65.png" ContentType="image/png"/>
  <Override PartName="/ppt/media/image3.png" ContentType="image/png"/>
  <Override PartName="/ppt/media/image84.png" ContentType="image/png"/>
  <Override PartName="/ppt/media/image102.png" ContentType="image/png"/>
  <Override PartName="/ppt/media/image66.png" ContentType="image/png"/>
  <Override PartName="/ppt/media/image4.png" ContentType="image/png"/>
  <Override PartName="/ppt/media/image85.png" ContentType="image/png"/>
  <Override PartName="/ppt/media/image103.png" ContentType="image/png"/>
  <Override PartName="/ppt/media/image171.wmf" ContentType="image/x-wmf"/>
  <Override PartName="/ppt/media/image158.png" ContentType="image/png"/>
  <Override PartName="/ppt/media/image60.png" ContentType="image/png"/>
  <Override PartName="/ppt/media/image67.png" ContentType="image/png"/>
  <Override PartName="/ppt/media/image5.png" ContentType="image/png"/>
  <Override PartName="/ppt/media/image86.png" ContentType="image/png"/>
  <Override PartName="/ppt/media/image104.png" ContentType="image/png"/>
  <Override PartName="/ppt/media/image61.png" ContentType="image/png"/>
  <Override PartName="/ppt/media/image68.png" ContentType="image/png"/>
  <Override PartName="/ppt/media/image6.png" ContentType="image/png"/>
  <Override PartName="/ppt/media/image87.png" ContentType="image/png"/>
  <Override PartName="/ppt/media/image105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110.png" ContentType="image/png"/>
  <Override PartName="/ppt/media/image93.png" ContentType="image/png"/>
  <Override PartName="/ppt/media/image111.png" ContentType="image/png"/>
  <Override PartName="/ppt/media/image94.png" ContentType="image/png"/>
  <Override PartName="/ppt/media/image112.png" ContentType="image/png"/>
  <Override PartName="/ppt/media/image95.png" ContentType="image/png"/>
  <Override PartName="/ppt/media/image113.png" ContentType="image/png"/>
  <Override PartName="/ppt/media/image96.png" ContentType="image/png"/>
  <Override PartName="/ppt/media/image114.png" ContentType="image/png"/>
  <Override PartName="/ppt/media/image97.png" ContentType="image/png"/>
  <Override PartName="/ppt/media/image115.png" ContentType="image/png"/>
  <Override PartName="/ppt/media/image98.png" ContentType="image/png"/>
  <Override PartName="/ppt/media/image116.png" ContentType="image/png"/>
  <Override PartName="/ppt/media/image99.png" ContentType="image/png"/>
  <Override PartName="/ppt/media/image117.png" ContentType="image/png"/>
  <Override PartName="/ppt/media/image11.png" ContentType="image/png"/>
  <Override PartName="/ppt/media/image109.png" ContentType="image/png"/>
  <Override PartName="/ppt/media/image20.png" ContentType="image/png"/>
  <Override PartName="/ppt/media/image118.png" ContentType="image/png"/>
  <Override PartName="/ppt/media/image21.png" ContentType="image/png"/>
  <Override PartName="/ppt/media/image119.png" ContentType="image/png"/>
  <Override PartName="/ppt/media/image123.jpeg" ContentType="image/jpeg"/>
  <Override PartName="/ppt/media/image13.png" ContentType="image/png"/>
  <Override PartName="/ppt/media/image124.wmf" ContentType="image/x-wmf"/>
  <Override PartName="/ppt/media/image51.png" ContentType="image/png"/>
  <Override PartName="/ppt/media/image149.png" ContentType="image/png"/>
  <Override PartName="/ppt/media/image31.png" ContentType="image/png"/>
  <Override PartName="/ppt/media/image129.png" ContentType="image/png"/>
  <Override PartName="/ppt/media/image41.png" ContentType="image/png"/>
  <Override PartName="/ppt/media/image139.png" ContentType="image/png"/>
  <Override PartName="/ppt/media/image159.tif" ContentType="image/tiff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move the slide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IN" sz="1400" spc="-1" strike="noStrike">
                <a:latin typeface="Times New Roman"/>
              </a:rPr>
              <a:t> 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44CBAFA-AC13-4026-9793-0C3F382EF5AE}" type="slidenum">
              <a:rPr b="0" lang="en-IN" sz="1400" spc="-1" strike="noStrike">
                <a:latin typeface="Times New Roman"/>
              </a:rPr>
              <a:t>1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003" name="CustomShape 2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005" name="CustomShape 2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007" name="CustomShape 2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880" cy="3597840"/>
          </a:xfrm>
          <a:prstGeom prst="rect">
            <a:avLst/>
          </a:prstGeom>
        </p:spPr>
        <p:txBody>
          <a:bodyPr lIns="0" rIns="0" tIns="0" bIns="0"/>
          <a:p>
            <a:endParaRPr b="0" lang="en-IN" sz="2000" spc="-1" strike="noStrike">
              <a:latin typeface="Arial"/>
            </a:endParaRPr>
          </a:p>
        </p:txBody>
      </p:sp>
      <p:sp>
        <p:nvSpPr>
          <p:cNvPr id="1009" name="CustomShape 2"/>
          <p:cNvSpPr/>
          <p:nvPr/>
        </p:nvSpPr>
        <p:spPr>
          <a:xfrm>
            <a:off x="3884760" y="8685360"/>
            <a:ext cx="2969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IN" sz="4400" spc="-1" strike="noStrike">
                <a:latin typeface="Arial"/>
              </a:rPr>
              <a:t>Click to edit the title text format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latin typeface="Arial"/>
              </a:rPr>
              <a:t>Click to edit the outline text format</a:t>
            </a:r>
            <a:endParaRPr b="0" lang="en-IN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800" spc="-1" strike="noStrike">
                <a:latin typeface="Arial"/>
              </a:rPr>
              <a:t>Second Outline Level</a:t>
            </a:r>
            <a:endParaRPr b="0" lang="en-IN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400" spc="-1" strike="noStrike">
                <a:latin typeface="Arial"/>
              </a:rPr>
              <a:t>Third Outline Level</a:t>
            </a:r>
            <a:endParaRPr b="0" lang="en-IN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latin typeface="Arial"/>
              </a:rPr>
              <a:t>Fourth Outline Level</a:t>
            </a:r>
            <a:endParaRPr b="0" lang="en-IN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Fifth Outline Level</a:t>
            </a:r>
            <a:endParaRPr b="0" lang="en-IN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Sixth Outline Level</a:t>
            </a:r>
            <a:endParaRPr b="0" lang="en-IN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latin typeface="Arial"/>
              </a:rPr>
              <a:t>Seventh Outline Level</a:t>
            </a:r>
            <a:endParaRPr b="0" lang="en-IN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5" Type="http://schemas.openxmlformats.org/officeDocument/2006/relationships/image" Target="../media/image63.png"/><Relationship Id="rId16" Type="http://schemas.openxmlformats.org/officeDocument/2006/relationships/image" Target="../media/image64.png"/><Relationship Id="rId17" Type="http://schemas.openxmlformats.org/officeDocument/2006/relationships/image" Target="../media/image65.png"/><Relationship Id="rId18" Type="http://schemas.openxmlformats.org/officeDocument/2006/relationships/image" Target="../media/image66.png"/><Relationship Id="rId19" Type="http://schemas.openxmlformats.org/officeDocument/2006/relationships/image" Target="../media/image67.png"/><Relationship Id="rId20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slideLayout" Target="../slideLayouts/slideLayout25.xml"/><Relationship Id="rId10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image" Target="../media/image113.png"/><Relationship Id="rId4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tif"/><Relationship Id="rId6" Type="http://schemas.openxmlformats.org/officeDocument/2006/relationships/image" Target="../media/image123.jpeg"/><Relationship Id="rId7" Type="http://schemas.openxmlformats.org/officeDocument/2006/relationships/image" Target="../media/image124.wmf"/><Relationship Id="rId8" Type="http://schemas.openxmlformats.org/officeDocument/2006/relationships/slideLayout" Target="../slideLayouts/slideLayout25.xml"/><Relationship Id="rId9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image" Target="../media/image129.png"/><Relationship Id="rId3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png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7" Type="http://schemas.openxmlformats.org/officeDocument/2006/relationships/image" Target="../media/image136.png"/><Relationship Id="rId8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37.png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image" Target="../media/image152.png"/><Relationship Id="rId5" Type="http://schemas.openxmlformats.org/officeDocument/2006/relationships/image" Target="../media/image153.png"/><Relationship Id="rId6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54.png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tif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Relationship Id="rId10" Type="http://schemas.openxmlformats.org/officeDocument/2006/relationships/image" Target="../media/image163.pn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68.tif"/><Relationship Id="rId2" Type="http://schemas.openxmlformats.org/officeDocument/2006/relationships/image" Target="../media/image169.wmf"/><Relationship Id="rId3" Type="http://schemas.openxmlformats.org/officeDocument/2006/relationships/image" Target="../media/image170.wmf"/><Relationship Id="rId4" Type="http://schemas.openxmlformats.org/officeDocument/2006/relationships/image" Target="../media/image171.wmf"/><Relationship Id="rId5" Type="http://schemas.openxmlformats.org/officeDocument/2006/relationships/image" Target="../media/image172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73.png"/><Relationship Id="rId2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74.png"/><Relationship Id="rId2" Type="http://schemas.openxmlformats.org/officeDocument/2006/relationships/image" Target="../media/image175.png"/><Relationship Id="rId3" Type="http://schemas.openxmlformats.org/officeDocument/2006/relationships/slideLayout" Target="../slideLayouts/slideLayout2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1922760" y="687240"/>
            <a:ext cx="8531280" cy="21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0000"/>
                </a:solidFill>
                <a:latin typeface="DejaVu Serif"/>
                <a:ea typeface="DejaVu Sans"/>
              </a:rPr>
              <a:t>Neural Network Programming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197" name="Line 2"/>
          <p:cNvSpPr/>
          <p:nvPr/>
        </p:nvSpPr>
        <p:spPr>
          <a:xfrm>
            <a:off x="2793240" y="3047400"/>
            <a:ext cx="6641280" cy="36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3"/>
          <p:cNvSpPr/>
          <p:nvPr/>
        </p:nvSpPr>
        <p:spPr>
          <a:xfrm>
            <a:off x="1935720" y="3481920"/>
            <a:ext cx="853128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808080"/>
                </a:solidFill>
                <a:latin typeface="DejaVu Serif"/>
                <a:ea typeface="DejaVu Sans"/>
              </a:rPr>
              <a:t>Mrinal Wahal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3690000" y="5655240"/>
            <a:ext cx="7585200" cy="5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i="1" lang="en-IN" sz="3200" spc="-1" strike="noStrike">
                <a:solidFill>
                  <a:srgbClr val="ffffff"/>
                </a:solidFill>
                <a:latin typeface="DejaVu Serif"/>
                <a:ea typeface="DejaVu Sans"/>
              </a:rPr>
              <a:t>Research Park, IIT Madras</a:t>
            </a:r>
            <a:endParaRPr b="0" lang="en-IN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1009800" y="757080"/>
            <a:ext cx="1009548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ffffff"/>
                </a:solidFill>
                <a:latin typeface="DejaVu Serif"/>
                <a:ea typeface="DejaVu Sans"/>
              </a:rPr>
              <a:t>Collect,</a:t>
            </a:r>
            <a:endParaRPr b="0" lang="en-IN" sz="9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c00000"/>
                </a:solidFill>
                <a:latin typeface="DejaVu Serif"/>
                <a:ea typeface="DejaVu Sans"/>
              </a:rPr>
              <a:t>Train</a:t>
            </a:r>
            <a:endParaRPr b="0" lang="en-IN" sz="9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7f7f7f"/>
                </a:solidFill>
                <a:latin typeface="DejaVu Serif"/>
                <a:ea typeface="DejaVu Sans"/>
              </a:rPr>
              <a:t>&amp; Deploy</a:t>
            </a:r>
            <a:endParaRPr b="0" lang="en-IN" sz="96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136760" y="5731560"/>
            <a:ext cx="3834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Aft>
                <a:spcPts val="283"/>
              </a:spcAft>
            </a:pPr>
            <a:r>
              <a:rPr b="1" lang="en-IN" sz="2000" spc="-1" strike="noStrike">
                <a:solidFill>
                  <a:srgbClr val="ffffff"/>
                </a:solidFill>
                <a:latin typeface="Courier New"/>
                <a:ea typeface="DejaVu Sans"/>
              </a:rPr>
              <a:t>Along with a lot of head-scratching in between.</a:t>
            </a: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905040" y="866880"/>
            <a:ext cx="10095480" cy="374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8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Explaining Neural Network programs</a:t>
            </a:r>
            <a:r>
              <a:rPr b="0" lang="en-IN" sz="8000" spc="-1" strike="noStrike">
                <a:solidFill>
                  <a:srgbClr val="c00000"/>
                </a:solidFill>
                <a:latin typeface="Times New Roman"/>
                <a:ea typeface="DejaVu Sans"/>
              </a:rPr>
              <a:t> to a </a:t>
            </a:r>
            <a:r>
              <a:rPr b="0" lang="en-IN" sz="8000" spc="-1" strike="noStrike">
                <a:solidFill>
                  <a:srgbClr val="7f7f7f"/>
                </a:solidFill>
                <a:latin typeface="Times New Roman"/>
                <a:ea typeface="DejaVu Sans"/>
              </a:rPr>
              <a:t>5 year old.</a:t>
            </a:r>
            <a:endParaRPr b="0" lang="en-IN" sz="80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3823560" y="5867280"/>
            <a:ext cx="4264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400" spc="-1" strike="noStrike">
                <a:solidFill>
                  <a:srgbClr val="ffffff"/>
                </a:solidFill>
                <a:latin typeface="바탕"/>
                <a:ea typeface="바탕"/>
              </a:rPr>
              <a:t>Okay, maybe a little older than that.</a:t>
            </a:r>
            <a:endParaRPr b="0" lang="en-IN" sz="2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6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Housing Price Prediction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17" name="Line 2"/>
          <p:cNvSpPr/>
          <p:nvPr/>
        </p:nvSpPr>
        <p:spPr>
          <a:xfrm flipH="1">
            <a:off x="1365480" y="2054160"/>
            <a:ext cx="23760" cy="3206520"/>
          </a:xfrm>
          <a:prstGeom prst="line">
            <a:avLst/>
          </a:prstGeom>
          <a:ln w="6480">
            <a:solidFill>
              <a:srgbClr val="000000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Line 3"/>
          <p:cNvSpPr/>
          <p:nvPr/>
        </p:nvSpPr>
        <p:spPr>
          <a:xfrm>
            <a:off x="1365480" y="5260680"/>
            <a:ext cx="5046840" cy="360"/>
          </a:xfrm>
          <a:prstGeom prst="line">
            <a:avLst/>
          </a:prstGeom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4"/>
          <p:cNvSpPr/>
          <p:nvPr/>
        </p:nvSpPr>
        <p:spPr>
          <a:xfrm>
            <a:off x="2920680" y="5474520"/>
            <a:ext cx="204732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size of house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 rot="16200000">
            <a:off x="574200" y="3249720"/>
            <a:ext cx="889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price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21" name="Line 6"/>
          <p:cNvSpPr/>
          <p:nvPr/>
        </p:nvSpPr>
        <p:spPr>
          <a:xfrm>
            <a:off x="4844880" y="26625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Line 7"/>
          <p:cNvSpPr/>
          <p:nvPr/>
        </p:nvSpPr>
        <p:spPr>
          <a:xfrm flipV="1">
            <a:off x="4844880" y="26625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Line 8"/>
          <p:cNvSpPr/>
          <p:nvPr/>
        </p:nvSpPr>
        <p:spPr>
          <a:xfrm>
            <a:off x="3991680" y="35823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Line 9"/>
          <p:cNvSpPr/>
          <p:nvPr/>
        </p:nvSpPr>
        <p:spPr>
          <a:xfrm flipV="1">
            <a:off x="3991680" y="35823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Line 10"/>
          <p:cNvSpPr/>
          <p:nvPr/>
        </p:nvSpPr>
        <p:spPr>
          <a:xfrm>
            <a:off x="5815800" y="247140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11"/>
          <p:cNvSpPr/>
          <p:nvPr/>
        </p:nvSpPr>
        <p:spPr>
          <a:xfrm flipV="1">
            <a:off x="5815800" y="247140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Line 12"/>
          <p:cNvSpPr/>
          <p:nvPr/>
        </p:nvSpPr>
        <p:spPr>
          <a:xfrm>
            <a:off x="4636800" y="3602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Line 13"/>
          <p:cNvSpPr/>
          <p:nvPr/>
        </p:nvSpPr>
        <p:spPr>
          <a:xfrm flipV="1">
            <a:off x="4636800" y="3602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Line 14"/>
          <p:cNvSpPr/>
          <p:nvPr/>
        </p:nvSpPr>
        <p:spPr>
          <a:xfrm>
            <a:off x="3182400" y="406224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Line 15"/>
          <p:cNvSpPr/>
          <p:nvPr/>
        </p:nvSpPr>
        <p:spPr>
          <a:xfrm flipV="1">
            <a:off x="3182400" y="406224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Line 16"/>
          <p:cNvSpPr/>
          <p:nvPr/>
        </p:nvSpPr>
        <p:spPr>
          <a:xfrm>
            <a:off x="3749040" y="4421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Line 17"/>
          <p:cNvSpPr/>
          <p:nvPr/>
        </p:nvSpPr>
        <p:spPr>
          <a:xfrm flipV="1">
            <a:off x="3749040" y="4421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Ink 2" descr=""/>
          <p:cNvPicPr/>
          <p:nvPr/>
        </p:nvPicPr>
        <p:blipFill>
          <a:blip r:embed="rId1"/>
          <a:stretch/>
        </p:blipFill>
        <p:spPr>
          <a:xfrm>
            <a:off x="888840" y="343080"/>
            <a:ext cx="10659600" cy="533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b6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955080" y="3167280"/>
            <a:ext cx="1812960" cy="81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#bedrooms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1211760" y="4074480"/>
            <a:ext cx="155052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zip code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987480" y="4981320"/>
            <a:ext cx="1780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wealth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1744560" y="2260080"/>
            <a:ext cx="102384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size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Housing Price Prediction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39" name="Formula 6"/>
              <p:cNvSpPr txBox="1"/>
              <p:nvPr/>
            </p:nvSpPr>
            <p:spPr>
              <a:xfrm>
                <a:off x="3127680" y="2289960"/>
                <a:ext cx="380880" cy="366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40" name="CustomShape 7"/>
          <p:cNvSpPr/>
          <p:nvPr/>
        </p:nvSpPr>
        <p:spPr>
          <a:xfrm>
            <a:off x="3127680" y="2289960"/>
            <a:ext cx="380880" cy="366840"/>
          </a:xfrm>
          <a:prstGeom prst="rect">
            <a:avLst/>
          </a:prstGeom>
          <a:blipFill rotWithShape="0">
            <a:blip r:embed="rId1"/>
            <a:stretch>
              <a:fillRect l="-7383" t="0" r="-5824" b="-1944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1" name="Formula 8"/>
              <p:cNvSpPr txBox="1"/>
              <p:nvPr/>
            </p:nvSpPr>
            <p:spPr>
              <a:xfrm>
                <a:off x="3133080" y="3235680"/>
                <a:ext cx="369360" cy="366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42" name="CustomShape 9"/>
          <p:cNvSpPr/>
          <p:nvPr/>
        </p:nvSpPr>
        <p:spPr>
          <a:xfrm>
            <a:off x="3133080" y="3235680"/>
            <a:ext cx="369360" cy="366840"/>
          </a:xfrm>
          <a:prstGeom prst="rect">
            <a:avLst/>
          </a:prstGeom>
          <a:blipFill rotWithShape="0">
            <a:blip r:embed="rId2"/>
            <a:stretch>
              <a:fillRect l="-10922" t="0" r="-7686" b="-1446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3" name="Formula 10"/>
              <p:cNvSpPr txBox="1"/>
              <p:nvPr/>
            </p:nvSpPr>
            <p:spPr>
              <a:xfrm>
                <a:off x="3127680" y="4132800"/>
                <a:ext cx="369360" cy="366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44" name="CustomShape 11"/>
          <p:cNvSpPr/>
          <p:nvPr/>
        </p:nvSpPr>
        <p:spPr>
          <a:xfrm>
            <a:off x="3127680" y="4132800"/>
            <a:ext cx="369360" cy="366840"/>
          </a:xfrm>
          <a:prstGeom prst="rect">
            <a:avLst/>
          </a:prstGeom>
          <a:blipFill rotWithShape="0">
            <a:blip r:embed="rId3"/>
            <a:stretch>
              <a:fillRect l="-9304" t="0" r="-9304" b="-1417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5" name="Formula 12"/>
              <p:cNvSpPr txBox="1"/>
              <p:nvPr/>
            </p:nvSpPr>
            <p:spPr>
              <a:xfrm>
                <a:off x="3133080" y="5029920"/>
                <a:ext cx="369360" cy="366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4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246" name="CustomShape 13"/>
          <p:cNvSpPr/>
          <p:nvPr/>
        </p:nvSpPr>
        <p:spPr>
          <a:xfrm>
            <a:off x="3133080" y="5029920"/>
            <a:ext cx="369360" cy="366840"/>
          </a:xfrm>
          <a:prstGeom prst="rect">
            <a:avLst/>
          </a:prstGeom>
          <a:blipFill rotWithShape="0">
            <a:blip r:embed="rId4"/>
            <a:stretch>
              <a:fillRect l="-10922" t="0" r="-7686" b="-1258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47" name="CustomShape 14"/>
          <p:cNvSpPr/>
          <p:nvPr/>
        </p:nvSpPr>
        <p:spPr>
          <a:xfrm>
            <a:off x="5348880" y="4707000"/>
            <a:ext cx="546120" cy="5461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15"/>
          <p:cNvSpPr/>
          <p:nvPr/>
        </p:nvSpPr>
        <p:spPr>
          <a:xfrm>
            <a:off x="5349960" y="2683080"/>
            <a:ext cx="546120" cy="5461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16"/>
          <p:cNvSpPr/>
          <p:nvPr/>
        </p:nvSpPr>
        <p:spPr>
          <a:xfrm>
            <a:off x="5342760" y="3695040"/>
            <a:ext cx="546120" cy="5461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17"/>
          <p:cNvSpPr/>
          <p:nvPr/>
        </p:nvSpPr>
        <p:spPr>
          <a:xfrm>
            <a:off x="6825240" y="3695040"/>
            <a:ext cx="546120" cy="54612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18"/>
          <p:cNvSpPr/>
          <p:nvPr/>
        </p:nvSpPr>
        <p:spPr>
          <a:xfrm flipV="1">
            <a:off x="3505320" y="4512960"/>
            <a:ext cx="1841040" cy="23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19"/>
          <p:cNvSpPr/>
          <p:nvPr/>
        </p:nvSpPr>
        <p:spPr>
          <a:xfrm flipV="1">
            <a:off x="3505320" y="2059200"/>
            <a:ext cx="1915560" cy="104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20"/>
          <p:cNvSpPr/>
          <p:nvPr/>
        </p:nvSpPr>
        <p:spPr>
          <a:xfrm flipV="1">
            <a:off x="3505320" y="-977400"/>
            <a:ext cx="1922760" cy="2060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21"/>
          <p:cNvSpPr/>
          <p:nvPr/>
        </p:nvSpPr>
        <p:spPr>
          <a:xfrm>
            <a:off x="3510720" y="2474640"/>
            <a:ext cx="1836720" cy="48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22"/>
          <p:cNvSpPr/>
          <p:nvPr/>
        </p:nvSpPr>
        <p:spPr>
          <a:xfrm>
            <a:off x="3510720" y="2474640"/>
            <a:ext cx="1909800" cy="129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6" name="CustomShape 23"/>
          <p:cNvSpPr/>
          <p:nvPr/>
        </p:nvSpPr>
        <p:spPr>
          <a:xfrm>
            <a:off x="3510720" y="2474640"/>
            <a:ext cx="1915560" cy="231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24"/>
          <p:cNvSpPr/>
          <p:nvPr/>
        </p:nvSpPr>
        <p:spPr>
          <a:xfrm>
            <a:off x="3505320" y="3420360"/>
            <a:ext cx="1834920" cy="54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25"/>
          <p:cNvSpPr/>
          <p:nvPr/>
        </p:nvSpPr>
        <p:spPr>
          <a:xfrm>
            <a:off x="3505320" y="3420360"/>
            <a:ext cx="1841040" cy="155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26"/>
          <p:cNvSpPr/>
          <p:nvPr/>
        </p:nvSpPr>
        <p:spPr>
          <a:xfrm flipV="1">
            <a:off x="3505320" y="2029680"/>
            <a:ext cx="1842480" cy="46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27"/>
          <p:cNvSpPr/>
          <p:nvPr/>
        </p:nvSpPr>
        <p:spPr>
          <a:xfrm>
            <a:off x="5898600" y="2957400"/>
            <a:ext cx="1004400" cy="81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28"/>
          <p:cNvSpPr/>
          <p:nvPr/>
        </p:nvSpPr>
        <p:spPr>
          <a:xfrm flipV="1">
            <a:off x="5816880" y="2913120"/>
            <a:ext cx="1086120" cy="62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29"/>
          <p:cNvSpPr/>
          <p:nvPr/>
        </p:nvSpPr>
        <p:spPr>
          <a:xfrm>
            <a:off x="5891400" y="3969360"/>
            <a:ext cx="93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30"/>
          <p:cNvSpPr/>
          <p:nvPr/>
        </p:nvSpPr>
        <p:spPr>
          <a:xfrm>
            <a:off x="7373880" y="3969360"/>
            <a:ext cx="624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31"/>
          <p:cNvSpPr/>
          <p:nvPr/>
        </p:nvSpPr>
        <p:spPr>
          <a:xfrm>
            <a:off x="8026200" y="3701880"/>
            <a:ext cx="31464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y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265" name="CustomShape 32"/>
          <p:cNvSpPr/>
          <p:nvPr/>
        </p:nvSpPr>
        <p:spPr>
          <a:xfrm flipV="1">
            <a:off x="3499560" y="3270600"/>
            <a:ext cx="1840680" cy="34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33"/>
          <p:cNvSpPr/>
          <p:nvPr/>
        </p:nvSpPr>
        <p:spPr>
          <a:xfrm flipV="1">
            <a:off x="3499560" y="235440"/>
            <a:ext cx="1847880" cy="135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67" name="CustomShape 34"/>
          <p:cNvSpPr/>
          <p:nvPr/>
        </p:nvSpPr>
        <p:spPr>
          <a:xfrm>
            <a:off x="3499560" y="4317480"/>
            <a:ext cx="1846440" cy="66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Ink 21" descr=""/>
          <p:cNvPicPr/>
          <p:nvPr/>
        </p:nvPicPr>
        <p:blipFill>
          <a:blip r:embed="rId5"/>
          <a:stretch/>
        </p:blipFill>
        <p:spPr>
          <a:xfrm>
            <a:off x="768240" y="2101680"/>
            <a:ext cx="8703720" cy="418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523880" y="824040"/>
            <a:ext cx="9141480" cy="23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ffff"/>
                </a:solidFill>
                <a:latin typeface="Calibri Light"/>
                <a:ea typeface="DejaVu Sans"/>
              </a:rPr>
              <a:t>XOR Function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1523880" y="3602160"/>
            <a:ext cx="9141480" cy="16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IN" sz="4400" spc="-1" strike="noStrike">
                <a:solidFill>
                  <a:srgbClr val="ff0000"/>
                </a:solidFill>
                <a:latin typeface="Calibri"/>
                <a:ea typeface="DejaVu Sans"/>
              </a:rPr>
              <a:t>In a Practical Simulation</a:t>
            </a:r>
            <a:endParaRPr b="0" lang="en-IN" sz="4400" spc="-1" strike="noStrike">
              <a:latin typeface="Arial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 flipV="1">
            <a:off x="1090800" y="5400360"/>
            <a:ext cx="3582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2"/>
          <p:cNvSpPr/>
          <p:nvPr/>
        </p:nvSpPr>
        <p:spPr>
          <a:xfrm flipV="1">
            <a:off x="1322640" y="-5615640"/>
            <a:ext cx="360" cy="3731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3"/>
          <p:cNvSpPr/>
          <p:nvPr/>
        </p:nvSpPr>
        <p:spPr>
          <a:xfrm>
            <a:off x="385920" y="320040"/>
            <a:ext cx="10513080" cy="13230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Intuition about derivatives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 flipV="1">
            <a:off x="-1405800" y="-15538320"/>
            <a:ext cx="5414760" cy="6971760"/>
          </a:xfrm>
          <a:prstGeom prst="arc">
            <a:avLst>
              <a:gd name="adj1" fmla="val 16200000"/>
              <a:gd name="adj2" fmla="val 21374508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275" name="Formula 5"/>
              <p:cNvSpPr txBox="1"/>
              <p:nvPr/>
            </p:nvSpPr>
            <p:spPr>
              <a:xfrm>
                <a:off x="4264920" y="1690560"/>
                <a:ext cx="2069280" cy="593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𝑎</m:t>
                        </m:r>
                      </m:e>
                    </m:d>
                    <m:r>
                      <m:t xml:space="preserve">=</m:t>
                    </m:r>
                    <m:sSup>
                      <m:e>
                        <m:r>
                          <m:t xml:space="preserve">𝑎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276" name="CustomShape 6"/>
          <p:cNvSpPr/>
          <p:nvPr/>
        </p:nvSpPr>
        <p:spPr>
          <a:xfrm>
            <a:off x="4264920" y="1690560"/>
            <a:ext cx="2069280" cy="593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77" name="Formula 7"/>
              <p:cNvSpPr txBox="1"/>
              <p:nvPr/>
            </p:nvSpPr>
            <p:spPr>
              <a:xfrm>
                <a:off x="2614320" y="5587920"/>
                <a:ext cx="535320" cy="582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78" name="CustomShape 8"/>
          <p:cNvSpPr/>
          <p:nvPr/>
        </p:nvSpPr>
        <p:spPr>
          <a:xfrm>
            <a:off x="2614320" y="5587920"/>
            <a:ext cx="535320" cy="5821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279" name="Ink 1" descr=""/>
          <p:cNvPicPr/>
          <p:nvPr/>
        </p:nvPicPr>
        <p:blipFill>
          <a:blip r:embed="rId3"/>
          <a:stretch/>
        </p:blipFill>
        <p:spPr>
          <a:xfrm>
            <a:off x="698400" y="558720"/>
            <a:ext cx="11237400" cy="577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Ink 1" descr=""/>
          <p:cNvPicPr/>
          <p:nvPr/>
        </p:nvPicPr>
        <p:blipFill>
          <a:blip r:embed="rId1"/>
          <a:stretch/>
        </p:blipFill>
        <p:spPr>
          <a:xfrm>
            <a:off x="781200" y="733320"/>
            <a:ext cx="10614960" cy="531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409680" y="0"/>
            <a:ext cx="10513080" cy="13230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282" name="Ink 2" descr=""/>
          <p:cNvPicPr/>
          <p:nvPr/>
        </p:nvPicPr>
        <p:blipFill>
          <a:blip r:embed="rId1"/>
          <a:stretch/>
        </p:blipFill>
        <p:spPr>
          <a:xfrm>
            <a:off x="409680" y="285840"/>
            <a:ext cx="10614960" cy="660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28760" y="60840"/>
            <a:ext cx="10513080" cy="13230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cost function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428760" y="1237680"/>
            <a:ext cx="1051308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3000" spc="-1" strike="noStrike">
                <a:solidFill>
                  <a:srgbClr val="ffffff"/>
                </a:solidFill>
                <a:latin typeface="Calibri"/>
                <a:ea typeface="DejaVu Sans"/>
              </a:rPr>
              <a:t>, </a:t>
            </a:r>
            <a:r>
              <a:rPr b="0" lang="en-IN" sz="3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where </a:t>
            </a:r>
            <a:r>
              <a:rPr b="0" lang="en-IN" sz="3000" spc="-1" strike="noStrike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endParaRPr b="0" lang="en-IN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3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3000" spc="-1" strike="noStrike">
              <a:latin typeface="Arial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428760" y="1237680"/>
            <a:ext cx="10513080" cy="618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28600" indent="-2260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390600" y="1855800"/>
            <a:ext cx="1027800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Given</a:t>
            </a:r>
            <a:r>
              <a:rPr b="0" lang="en-IN" sz="3000" spc="-1" strike="noStrike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r>
              <a:rPr b="0" lang="en-IN" sz="30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want .</a:t>
            </a:r>
            <a:endParaRPr b="0" lang="en-IN" sz="3000" spc="-1" strike="noStrike"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390600" y="1855800"/>
            <a:ext cx="10278000" cy="608760"/>
          </a:xfrm>
          <a:prstGeom prst="rect">
            <a:avLst/>
          </a:prstGeom>
          <a:blipFill rotWithShape="0">
            <a:blip r:embed="rId2"/>
            <a:stretch>
              <a:fillRect l="-1340" t="-8641" r="0" b="-2345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88" name="CustomShape 6"/>
          <p:cNvSpPr/>
          <p:nvPr/>
        </p:nvSpPr>
        <p:spPr>
          <a:xfrm>
            <a:off x="390600" y="2548080"/>
            <a:ext cx="4115520" cy="5450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0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Loss (error) function:</a:t>
            </a:r>
            <a:endParaRPr b="0" lang="en-IN" sz="3000" spc="-1" strike="noStrike">
              <a:latin typeface="Arial"/>
            </a:endParaRPr>
          </a:p>
        </p:txBody>
      </p:sp>
      <p:pic>
        <p:nvPicPr>
          <p:cNvPr id="289" name="Ink 6" descr=""/>
          <p:cNvPicPr/>
          <p:nvPr/>
        </p:nvPicPr>
        <p:blipFill>
          <a:blip r:embed="rId3"/>
          <a:stretch/>
        </p:blipFill>
        <p:spPr>
          <a:xfrm>
            <a:off x="142920" y="1724040"/>
            <a:ext cx="11929680" cy="485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5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6" dur="50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nk 4" descr=""/>
          <p:cNvPicPr/>
          <p:nvPr/>
        </p:nvPicPr>
        <p:blipFill>
          <a:blip r:embed="rId1"/>
          <a:stretch/>
        </p:blipFill>
        <p:spPr>
          <a:xfrm>
            <a:off x="266760" y="1625760"/>
            <a:ext cx="8157600" cy="4931640"/>
          </a:xfrm>
          <a:prstGeom prst="rect">
            <a:avLst/>
          </a:prstGeom>
          <a:ln>
            <a:noFill/>
          </a:ln>
        </p:spPr>
      </p:pic>
      <p:sp>
        <p:nvSpPr>
          <p:cNvPr id="291" name="CustomShape 1"/>
          <p:cNvSpPr/>
          <p:nvPr/>
        </p:nvSpPr>
        <p:spPr>
          <a:xfrm>
            <a:off x="574200" y="6468120"/>
            <a:ext cx="525600" cy="1890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"/>
          <p:cNvSpPr/>
          <p:nvPr/>
        </p:nvSpPr>
        <p:spPr>
          <a:xfrm>
            <a:off x="338400" y="156960"/>
            <a:ext cx="10513080" cy="13230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Gradient Descent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838080" y="1324800"/>
            <a:ext cx="812628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Recap:</a:t>
            </a:r>
            <a:r>
              <a:rPr b="0" lang="en-IN" sz="3200" spc="-1" strike="noStrike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r>
              <a:rPr b="0" i="1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,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294" name="CustomShape 4"/>
          <p:cNvSpPr/>
          <p:nvPr/>
        </p:nvSpPr>
        <p:spPr>
          <a:xfrm>
            <a:off x="838080" y="1324800"/>
            <a:ext cx="8126280" cy="618120"/>
          </a:xfrm>
          <a:prstGeom prst="rect">
            <a:avLst/>
          </a:prstGeom>
          <a:blipFill rotWithShape="0">
            <a:blip r:embed="rId2"/>
            <a:stretch>
              <a:fillRect l="-1920" t="-7582" r="0" b="-3012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5" name="Formula 5"/>
              <p:cNvSpPr txBox="1"/>
              <p:nvPr/>
            </p:nvSpPr>
            <p:spPr>
              <a:xfrm>
                <a:off x="198720" y="2137320"/>
                <a:ext cx="2128320" cy="595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𝐽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𝑤</m:t>
                        </m:r>
                        <m:r>
                          <m:t xml:space="preserve">,</m:t>
                        </m:r>
                        <m:r>
                          <m:t xml:space="preserve">𝑏</m:t>
                        </m:r>
                      </m:e>
                    </m:d>
                    <m:r>
                      <m:t xml:space="preserve">=</m:t>
                    </m:r>
                  </m:oMath>
                </a14:m>
              </a:p>
            </p:txBody>
          </p:sp>
        </mc:Choice>
        <mc:Fallback/>
      </mc:AlternateContent>
      <p:sp>
        <p:nvSpPr>
          <p:cNvPr id="296" name="CustomShape 6"/>
          <p:cNvSpPr/>
          <p:nvPr/>
        </p:nvSpPr>
        <p:spPr>
          <a:xfrm>
            <a:off x="198720" y="2137320"/>
            <a:ext cx="2128320" cy="595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97" name="Formula 7"/>
              <p:cNvSpPr txBox="1"/>
              <p:nvPr/>
            </p:nvSpPr>
            <p:spPr>
              <a:xfrm>
                <a:off x="2021400" y="2077920"/>
                <a:ext cx="574920" cy="771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nary>
                      <m:naryPr>
                        <m:chr m:val="∑"/>
                      </m:naryPr>
                      <m:sub>
                        <m:r>
                          <m:t xml:space="preserve">𝑖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𝑚</m:t>
                        </m:r>
                      </m:sup>
                      <m:e/>
                    </m:nary>
                  </m:oMath>
                </a14:m>
              </a:p>
            </p:txBody>
          </p:sp>
        </mc:Choice>
        <mc:Fallback/>
      </mc:AlternateContent>
      <p:sp>
        <p:nvSpPr>
          <p:cNvPr id="298" name="CustomShape 8"/>
          <p:cNvSpPr/>
          <p:nvPr/>
        </p:nvSpPr>
        <p:spPr>
          <a:xfrm>
            <a:off x="2021400" y="2077920"/>
            <a:ext cx="574920" cy="771120"/>
          </a:xfrm>
          <a:prstGeom prst="rect">
            <a:avLst/>
          </a:prstGeom>
          <a:blipFill rotWithShape="0">
            <a:blip r:embed="rId4"/>
            <a:stretch>
              <a:fillRect l="-9174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299" name="CustomShape 9"/>
          <p:cNvSpPr/>
          <p:nvPr/>
        </p:nvSpPr>
        <p:spPr>
          <a:xfrm>
            <a:off x="3605400" y="2125080"/>
            <a:ext cx="38916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  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00" name="CustomShape 10"/>
          <p:cNvSpPr/>
          <p:nvPr/>
        </p:nvSpPr>
        <p:spPr>
          <a:xfrm>
            <a:off x="2436120" y="2125080"/>
            <a:ext cx="2727720" cy="6156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01" name="Formula 11"/>
              <p:cNvSpPr txBox="1"/>
              <p:nvPr/>
            </p:nvSpPr>
            <p:spPr>
              <a:xfrm>
                <a:off x="5099400" y="2073600"/>
                <a:ext cx="574920" cy="753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−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nary>
                      <m:naryPr>
                        <m:chr m:val="∑"/>
                      </m:naryPr>
                      <m:sub>
                        <m:r>
                          <m:t xml:space="preserve">𝑖</m:t>
                        </m:r>
                        <m:r>
                          <m:t xml:space="preserve">=</m:t>
                        </m:r>
                        <m:r>
                          <m:t xml:space="preserve">1</m:t>
                        </m:r>
                      </m:sub>
                      <m:sup>
                        <m:r>
                          <m:t xml:space="preserve">𝑚</m:t>
                        </m:r>
                      </m:sup>
                      <m:e/>
                    </m:nary>
                  </m:oMath>
                </a14:m>
              </a:p>
            </p:txBody>
          </p:sp>
        </mc:Choice>
        <mc:Fallback/>
      </mc:AlternateContent>
      <p:sp>
        <p:nvSpPr>
          <p:cNvPr id="302" name="CustomShape 12"/>
          <p:cNvSpPr/>
          <p:nvPr/>
        </p:nvSpPr>
        <p:spPr>
          <a:xfrm>
            <a:off x="5099400" y="2073600"/>
            <a:ext cx="574920" cy="753840"/>
          </a:xfrm>
          <a:prstGeom prst="rect">
            <a:avLst/>
          </a:prstGeom>
          <a:blipFill rotWithShape="0">
            <a:blip r:embed="rId6"/>
            <a:stretch>
              <a:fillRect l="-25210" t="0" r="-744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3" name="CustomShape 13"/>
          <p:cNvSpPr/>
          <p:nvPr/>
        </p:nvSpPr>
        <p:spPr>
          <a:xfrm>
            <a:off x="8737200" y="2144160"/>
            <a:ext cx="50796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+ 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304" name="CustomShape 14"/>
          <p:cNvSpPr/>
          <p:nvPr/>
        </p:nvSpPr>
        <p:spPr>
          <a:xfrm>
            <a:off x="5718240" y="2144160"/>
            <a:ext cx="6545880" cy="615600"/>
          </a:xfrm>
          <a:prstGeom prst="rect">
            <a:avLst/>
          </a:prstGeom>
          <a:blipFill rotWithShape="0">
            <a:blip r:embed="rId7"/>
            <a:stretch>
              <a:fillRect l="0" t="-7666" r="0" b="-3142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05" name="CustomShape 15"/>
          <p:cNvSpPr/>
          <p:nvPr/>
        </p:nvSpPr>
        <p:spPr>
          <a:xfrm>
            <a:off x="838080" y="2961360"/>
            <a:ext cx="8540640" cy="10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Want to find </a:t>
            </a:r>
            <a:r>
              <a:rPr b="0" i="1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 </a:t>
            </a: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that minimize </a:t>
            </a:r>
            <a:endParaRPr b="0" lang="en-IN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06" name="CustomShape 16"/>
          <p:cNvSpPr/>
          <p:nvPr/>
        </p:nvSpPr>
        <p:spPr>
          <a:xfrm>
            <a:off x="838080" y="2961360"/>
            <a:ext cx="8540640" cy="1074600"/>
          </a:xfrm>
          <a:prstGeom prst="rect">
            <a:avLst/>
          </a:prstGeom>
          <a:blipFill rotWithShape="0">
            <a:blip r:embed="rId8"/>
            <a:stretch>
              <a:fillRect l="-1829" t="-8846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307" name="Picture 37" descr=""/>
          <p:cNvPicPr/>
          <p:nvPr/>
        </p:nvPicPr>
        <p:blipFill>
          <a:blip r:embed="rId9"/>
          <a:stretch/>
        </p:blipFill>
        <p:spPr>
          <a:xfrm>
            <a:off x="1558800" y="4105800"/>
            <a:ext cx="3191040" cy="2238480"/>
          </a:xfrm>
          <a:prstGeom prst="rect">
            <a:avLst/>
          </a:prstGeom>
          <a:ln>
            <a:noFill/>
          </a:ln>
        </p:spPr>
      </p:pic>
      <p:sp>
        <p:nvSpPr>
          <p:cNvPr id="308" name="CustomShape 17"/>
          <p:cNvSpPr/>
          <p:nvPr/>
        </p:nvSpPr>
        <p:spPr>
          <a:xfrm>
            <a:off x="2528640" y="5421600"/>
            <a:ext cx="2789640" cy="652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18"/>
          <p:cNvSpPr/>
          <p:nvPr/>
        </p:nvSpPr>
        <p:spPr>
          <a:xfrm flipH="1" flipV="1">
            <a:off x="2511720" y="3720600"/>
            <a:ext cx="10800" cy="1683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19"/>
          <p:cNvSpPr/>
          <p:nvPr/>
        </p:nvSpPr>
        <p:spPr>
          <a:xfrm flipH="1">
            <a:off x="1164600" y="5409000"/>
            <a:ext cx="1357920" cy="114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11" name="Formula 20"/>
              <p:cNvSpPr txBox="1"/>
              <p:nvPr/>
            </p:nvSpPr>
            <p:spPr>
              <a:xfrm>
                <a:off x="5229360" y="5778720"/>
                <a:ext cx="526320" cy="582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12" name="CustomShape 21"/>
          <p:cNvSpPr/>
          <p:nvPr/>
        </p:nvSpPr>
        <p:spPr>
          <a:xfrm>
            <a:off x="5229360" y="5778720"/>
            <a:ext cx="526320" cy="58212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3" name="Formula 22"/>
              <p:cNvSpPr txBox="1"/>
              <p:nvPr/>
            </p:nvSpPr>
            <p:spPr>
              <a:xfrm>
                <a:off x="3387960" y="3727800"/>
                <a:ext cx="1500480" cy="582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𝐽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𝑤</m:t>
                        </m:r>
                        <m:r>
                          <m:t xml:space="preserve">,</m:t>
                        </m:r>
                        <m:r>
                          <m:t xml:space="preserve">𝑏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314" name="CustomShape 23"/>
          <p:cNvSpPr/>
          <p:nvPr/>
        </p:nvSpPr>
        <p:spPr>
          <a:xfrm>
            <a:off x="3387960" y="3727800"/>
            <a:ext cx="1500480" cy="58212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15" name="Formula 24"/>
              <p:cNvSpPr txBox="1"/>
              <p:nvPr/>
            </p:nvSpPr>
            <p:spPr>
              <a:xfrm>
                <a:off x="683280" y="6121440"/>
                <a:ext cx="610920" cy="582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𝑤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16" name="CustomShape 25"/>
          <p:cNvSpPr/>
          <p:nvPr/>
        </p:nvSpPr>
        <p:spPr>
          <a:xfrm>
            <a:off x="683280" y="6121440"/>
            <a:ext cx="610920" cy="58212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17" name="CustomShape 26"/>
          <p:cNvSpPr/>
          <p:nvPr/>
        </p:nvSpPr>
        <p:spPr>
          <a:xfrm flipH="1">
            <a:off x="3202560" y="4473360"/>
            <a:ext cx="151200" cy="1303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27"/>
          <p:cNvSpPr/>
          <p:nvPr/>
        </p:nvSpPr>
        <p:spPr>
          <a:xfrm flipH="1">
            <a:off x="3263400" y="4655160"/>
            <a:ext cx="360" cy="27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28"/>
          <p:cNvSpPr/>
          <p:nvPr/>
        </p:nvSpPr>
        <p:spPr>
          <a:xfrm flipH="1">
            <a:off x="3201480" y="4977000"/>
            <a:ext cx="151200" cy="1303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29"/>
          <p:cNvSpPr/>
          <p:nvPr/>
        </p:nvSpPr>
        <p:spPr>
          <a:xfrm flipH="1">
            <a:off x="3258000" y="5133240"/>
            <a:ext cx="5760" cy="3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0"/>
          <p:cNvSpPr/>
          <p:nvPr/>
        </p:nvSpPr>
        <p:spPr>
          <a:xfrm flipH="1" flipV="1">
            <a:off x="3249000" y="5445360"/>
            <a:ext cx="15120" cy="8316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31"/>
          <p:cNvSpPr/>
          <p:nvPr/>
        </p:nvSpPr>
        <p:spPr>
          <a:xfrm flipH="1" flipV="1">
            <a:off x="3232080" y="5554080"/>
            <a:ext cx="15120" cy="8316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32"/>
          <p:cNvSpPr/>
          <p:nvPr/>
        </p:nvSpPr>
        <p:spPr>
          <a:xfrm flipH="1" flipV="1">
            <a:off x="3215520" y="5649840"/>
            <a:ext cx="15120" cy="8316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3"/>
          <p:cNvSpPr/>
          <p:nvPr/>
        </p:nvSpPr>
        <p:spPr>
          <a:xfrm>
            <a:off x="5412960" y="6496200"/>
            <a:ext cx="525600" cy="1890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Ink 6" descr=""/>
          <p:cNvPicPr/>
          <p:nvPr/>
        </p:nvPicPr>
        <p:blipFill>
          <a:blip r:embed="rId13"/>
          <a:stretch/>
        </p:blipFill>
        <p:spPr>
          <a:xfrm>
            <a:off x="774720" y="3892680"/>
            <a:ext cx="9656280" cy="273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905040" y="866880"/>
            <a:ext cx="1009548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7f7f7f"/>
                </a:solidFill>
                <a:latin typeface="DejaVu Serif"/>
                <a:ea typeface="DejaVu Sans"/>
              </a:rPr>
              <a:t>First Get</a:t>
            </a:r>
            <a:endParaRPr b="0" lang="en-IN" sz="9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ffffff"/>
                </a:solidFill>
                <a:latin typeface="DejaVu Serif"/>
                <a:ea typeface="DejaVu Sans"/>
              </a:rPr>
              <a:t>The Philosphy Right</a:t>
            </a:r>
            <a:endParaRPr b="0" lang="en-IN" sz="96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3823560" y="5867280"/>
            <a:ext cx="4264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IN" sz="2200" spc="-1" strike="noStrike">
                <a:solidFill>
                  <a:srgbClr val="ffffff"/>
                </a:solidFill>
                <a:latin typeface="바탕"/>
                <a:ea typeface="바탕"/>
              </a:rPr>
              <a:t>No, I won’t waste your time.</a:t>
            </a:r>
            <a:endParaRPr b="0" i="1" lang="en-IN" sz="2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1743120" y="659880"/>
            <a:ext cx="898416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IN" sz="4000" spc="-1" strike="noStrike">
                <a:solidFill>
                  <a:srgbClr val="808080"/>
                </a:solidFill>
                <a:latin typeface="Calibri Light"/>
                <a:ea typeface="DejaVu Sans"/>
              </a:rPr>
              <a:t>Wait Dude. Go slow. </a:t>
            </a:r>
            <a:endParaRPr b="0" lang="en-IN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IN" sz="4000" spc="-1" strike="noStrike">
                <a:solidFill>
                  <a:srgbClr val="808080"/>
                </a:solidFill>
                <a:latin typeface="Calibri Light"/>
                <a:ea typeface="DejaVu Sans"/>
              </a:rPr>
              <a:t>Back up... Do that Again !!!</a:t>
            </a:r>
            <a:endParaRPr b="0" lang="en-IN" sz="40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202200" y="3211560"/>
            <a:ext cx="606600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0000"/>
                </a:solidFill>
                <a:latin typeface="Calibri"/>
                <a:ea typeface="DejaVu Sans"/>
              </a:rPr>
              <a:t>Neural Network</a:t>
            </a:r>
            <a:endParaRPr b="0" lang="en-IN" sz="7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0000"/>
                </a:solidFill>
                <a:latin typeface="Calibri"/>
                <a:ea typeface="DejaVu Sans"/>
              </a:rPr>
              <a:t>Representation</a:t>
            </a:r>
            <a:endParaRPr b="0" lang="en-IN" sz="72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Ink 2" descr=""/>
          <p:cNvPicPr/>
          <p:nvPr/>
        </p:nvPicPr>
        <p:blipFill>
          <a:blip r:embed="rId1"/>
          <a:stretch/>
        </p:blipFill>
        <p:spPr>
          <a:xfrm>
            <a:off x="1028160" y="883440"/>
            <a:ext cx="9484920" cy="5693760"/>
          </a:xfrm>
          <a:prstGeom prst="rect">
            <a:avLst/>
          </a:prstGeom>
          <a:ln>
            <a:noFill/>
          </a:ln>
        </p:spPr>
      </p:pic>
      <p:sp>
        <p:nvSpPr>
          <p:cNvPr id="329" name="CustomShape 1"/>
          <p:cNvSpPr/>
          <p:nvPr/>
        </p:nvSpPr>
        <p:spPr>
          <a:xfrm>
            <a:off x="0" y="-7560"/>
            <a:ext cx="10513080" cy="13230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30" name="Formula 2"/>
              <p:cNvSpPr txBox="1"/>
              <p:nvPr/>
            </p:nvSpPr>
            <p:spPr>
              <a:xfrm>
                <a:off x="1606320" y="2280600"/>
                <a:ext cx="846720" cy="71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31" name="CustomShape 3"/>
          <p:cNvSpPr/>
          <p:nvPr/>
        </p:nvSpPr>
        <p:spPr>
          <a:xfrm>
            <a:off x="1606320" y="2280600"/>
            <a:ext cx="846720" cy="7102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32" name="Formula 4"/>
              <p:cNvSpPr txBox="1"/>
              <p:nvPr/>
            </p:nvSpPr>
            <p:spPr>
              <a:xfrm>
                <a:off x="1596240" y="3163680"/>
                <a:ext cx="856800" cy="71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33" name="CustomShape 5"/>
          <p:cNvSpPr/>
          <p:nvPr/>
        </p:nvSpPr>
        <p:spPr>
          <a:xfrm>
            <a:off x="1596240" y="3163680"/>
            <a:ext cx="856800" cy="7102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34" name="Formula 6"/>
              <p:cNvSpPr txBox="1"/>
              <p:nvPr/>
            </p:nvSpPr>
            <p:spPr>
              <a:xfrm>
                <a:off x="1596240" y="4047120"/>
                <a:ext cx="856800" cy="710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35" name="CustomShape 7"/>
          <p:cNvSpPr/>
          <p:nvPr/>
        </p:nvSpPr>
        <p:spPr>
          <a:xfrm>
            <a:off x="1596240" y="4047120"/>
            <a:ext cx="856800" cy="7102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36" name="CustomShape 8"/>
          <p:cNvSpPr/>
          <p:nvPr/>
        </p:nvSpPr>
        <p:spPr>
          <a:xfrm>
            <a:off x="5934960" y="3449160"/>
            <a:ext cx="78444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CustomShape 9"/>
          <p:cNvSpPr/>
          <p:nvPr/>
        </p:nvSpPr>
        <p:spPr>
          <a:xfrm>
            <a:off x="3600720" y="1674720"/>
            <a:ext cx="639000" cy="6202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38" name="Formula 10"/>
              <p:cNvSpPr txBox="1"/>
              <p:nvPr/>
            </p:nvSpPr>
            <p:spPr>
              <a:xfrm>
                <a:off x="6800040" y="3228840"/>
                <a:ext cx="560520" cy="49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339" name="CustomShape 11"/>
          <p:cNvSpPr/>
          <p:nvPr/>
        </p:nvSpPr>
        <p:spPr>
          <a:xfrm>
            <a:off x="6800040" y="3228840"/>
            <a:ext cx="560520" cy="491760"/>
          </a:xfrm>
          <a:prstGeom prst="rect">
            <a:avLst/>
          </a:prstGeom>
          <a:blipFill rotWithShape="0">
            <a:blip r:embed="rId5"/>
            <a:stretch>
              <a:fillRect l="0" t="0" r="0" b="-1277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40" name="CustomShape 12"/>
          <p:cNvSpPr/>
          <p:nvPr/>
        </p:nvSpPr>
        <p:spPr>
          <a:xfrm>
            <a:off x="3600720" y="2621160"/>
            <a:ext cx="639000" cy="6202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13"/>
          <p:cNvSpPr/>
          <p:nvPr/>
        </p:nvSpPr>
        <p:spPr>
          <a:xfrm>
            <a:off x="3600720" y="3567600"/>
            <a:ext cx="639000" cy="6202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2" name="CustomShape 14"/>
          <p:cNvSpPr/>
          <p:nvPr/>
        </p:nvSpPr>
        <p:spPr>
          <a:xfrm>
            <a:off x="3600720" y="4514040"/>
            <a:ext cx="639000" cy="6202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CustomShape 15"/>
          <p:cNvSpPr/>
          <p:nvPr/>
        </p:nvSpPr>
        <p:spPr>
          <a:xfrm>
            <a:off x="4242240" y="1986120"/>
            <a:ext cx="1142640" cy="123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4" name="CustomShape 16"/>
          <p:cNvSpPr/>
          <p:nvPr/>
        </p:nvSpPr>
        <p:spPr>
          <a:xfrm>
            <a:off x="4242240" y="2932560"/>
            <a:ext cx="1048680" cy="50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CustomShape 17"/>
          <p:cNvSpPr/>
          <p:nvPr/>
        </p:nvSpPr>
        <p:spPr>
          <a:xfrm flipV="1">
            <a:off x="4242240" y="2570400"/>
            <a:ext cx="1048680" cy="433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6" name="CustomShape 18"/>
          <p:cNvSpPr/>
          <p:nvPr/>
        </p:nvSpPr>
        <p:spPr>
          <a:xfrm flipV="1">
            <a:off x="4148280" y="1778040"/>
            <a:ext cx="1236600" cy="93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19"/>
          <p:cNvSpPr/>
          <p:nvPr/>
        </p:nvSpPr>
        <p:spPr>
          <a:xfrm>
            <a:off x="5293440" y="3132000"/>
            <a:ext cx="639000" cy="6202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20"/>
          <p:cNvSpPr/>
          <p:nvPr/>
        </p:nvSpPr>
        <p:spPr>
          <a:xfrm flipV="1">
            <a:off x="2454840" y="3751560"/>
            <a:ext cx="1142640" cy="64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1"/>
          <p:cNvSpPr/>
          <p:nvPr/>
        </p:nvSpPr>
        <p:spPr>
          <a:xfrm flipV="1">
            <a:off x="2455560" y="2047680"/>
            <a:ext cx="1142640" cy="58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22"/>
          <p:cNvSpPr/>
          <p:nvPr/>
        </p:nvSpPr>
        <p:spPr>
          <a:xfrm flipV="1">
            <a:off x="2455560" y="2827440"/>
            <a:ext cx="1142640" cy="522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CustomShape 23"/>
          <p:cNvSpPr/>
          <p:nvPr/>
        </p:nvSpPr>
        <p:spPr>
          <a:xfrm>
            <a:off x="2455560" y="4403520"/>
            <a:ext cx="1142640" cy="419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CustomShape 24"/>
          <p:cNvSpPr/>
          <p:nvPr/>
        </p:nvSpPr>
        <p:spPr>
          <a:xfrm flipV="1">
            <a:off x="2455560" y="2162880"/>
            <a:ext cx="1236600" cy="1248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25"/>
          <p:cNvSpPr/>
          <p:nvPr/>
        </p:nvSpPr>
        <p:spPr>
          <a:xfrm>
            <a:off x="2455560" y="3520080"/>
            <a:ext cx="1236600" cy="108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4" name="CustomShape 26"/>
          <p:cNvSpPr/>
          <p:nvPr/>
        </p:nvSpPr>
        <p:spPr>
          <a:xfrm>
            <a:off x="2455560" y="3520080"/>
            <a:ext cx="1236600" cy="13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5" name="CustomShape 27"/>
          <p:cNvSpPr/>
          <p:nvPr/>
        </p:nvSpPr>
        <p:spPr>
          <a:xfrm>
            <a:off x="2455560" y="2636640"/>
            <a:ext cx="1142640" cy="29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CustomShape 28"/>
          <p:cNvSpPr/>
          <p:nvPr/>
        </p:nvSpPr>
        <p:spPr>
          <a:xfrm>
            <a:off x="2455560" y="2636640"/>
            <a:ext cx="1142640" cy="123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7" name="CustomShape 29"/>
          <p:cNvSpPr/>
          <p:nvPr/>
        </p:nvSpPr>
        <p:spPr>
          <a:xfrm>
            <a:off x="2455560" y="2636640"/>
            <a:ext cx="1236600" cy="19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1052280" y="794880"/>
            <a:ext cx="10378440" cy="173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808080"/>
                </a:solidFill>
                <a:latin typeface="DejaVu Serif"/>
                <a:ea typeface="DejaVu Sans"/>
              </a:rPr>
              <a:t>Let's Get this thing to work man !</a:t>
            </a:r>
            <a:endParaRPr b="0" lang="en-IN" sz="54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1706400" y="3210480"/>
            <a:ext cx="9002880" cy="28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Computing a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Neural Network’s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Output</a:t>
            </a:r>
            <a:endParaRPr b="0" lang="en-IN" sz="6000" spc="-1" strike="noStrike"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CustomShape 1"/>
          <p:cNvSpPr/>
          <p:nvPr/>
        </p:nvSpPr>
        <p:spPr>
          <a:xfrm>
            <a:off x="6095880" y="1567080"/>
            <a:ext cx="360" cy="4521240"/>
          </a:xfrm>
          <a:custGeom>
            <a:avLst/>
            <a:gdLst/>
            <a:ahLst/>
            <a:rect l="l" t="t" r="r" b="b"/>
            <a:pathLst>
              <a:path w="2" h="12562">
                <a:moveTo>
                  <a:pt x="0" y="0"/>
                </a:moveTo>
                <a:lnTo>
                  <a:pt x="1" y="12561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1" name="CustomShape 2"/>
          <p:cNvSpPr/>
          <p:nvPr/>
        </p:nvSpPr>
        <p:spPr>
          <a:xfrm>
            <a:off x="0" y="-7560"/>
            <a:ext cx="10513080" cy="13230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62" name="Formula 3"/>
              <p:cNvSpPr txBox="1"/>
              <p:nvPr/>
            </p:nvSpPr>
            <p:spPr>
              <a:xfrm>
                <a:off x="6432120" y="1762560"/>
                <a:ext cx="60264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63" name="CustomShape 4"/>
          <p:cNvSpPr/>
          <p:nvPr/>
        </p:nvSpPr>
        <p:spPr>
          <a:xfrm>
            <a:off x="6432120" y="1762560"/>
            <a:ext cx="602640" cy="520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64" name="Formula 5"/>
              <p:cNvSpPr txBox="1"/>
              <p:nvPr/>
            </p:nvSpPr>
            <p:spPr>
              <a:xfrm>
                <a:off x="6425280" y="2410920"/>
                <a:ext cx="60984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65" name="CustomShape 6"/>
          <p:cNvSpPr/>
          <p:nvPr/>
        </p:nvSpPr>
        <p:spPr>
          <a:xfrm>
            <a:off x="6425280" y="2410920"/>
            <a:ext cx="609840" cy="5205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66" name="Formula 7"/>
              <p:cNvSpPr txBox="1"/>
              <p:nvPr/>
            </p:nvSpPr>
            <p:spPr>
              <a:xfrm>
                <a:off x="6425280" y="3059640"/>
                <a:ext cx="60984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67" name="CustomShape 8"/>
          <p:cNvSpPr/>
          <p:nvPr/>
        </p:nvSpPr>
        <p:spPr>
          <a:xfrm>
            <a:off x="6425280" y="3059640"/>
            <a:ext cx="609840" cy="5205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68" name="CustomShape 9"/>
          <p:cNvSpPr/>
          <p:nvPr/>
        </p:nvSpPr>
        <p:spPr>
          <a:xfrm>
            <a:off x="9517320" y="2620800"/>
            <a:ext cx="55836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10"/>
          <p:cNvSpPr/>
          <p:nvPr/>
        </p:nvSpPr>
        <p:spPr>
          <a:xfrm>
            <a:off x="7853400" y="131796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70" name="Formula 11"/>
              <p:cNvSpPr txBox="1"/>
              <p:nvPr/>
            </p:nvSpPr>
            <p:spPr>
              <a:xfrm>
                <a:off x="10133640" y="2458800"/>
                <a:ext cx="398880" cy="360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371" name="CustomShape 12"/>
          <p:cNvSpPr/>
          <p:nvPr/>
        </p:nvSpPr>
        <p:spPr>
          <a:xfrm>
            <a:off x="10133640" y="2458800"/>
            <a:ext cx="398880" cy="360360"/>
          </a:xfrm>
          <a:prstGeom prst="rect">
            <a:avLst/>
          </a:prstGeom>
          <a:blipFill rotWithShape="0">
            <a:blip r:embed="rId4"/>
            <a:stretch>
              <a:fillRect l="0" t="0" r="0" b="-1277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372" name="CustomShape 13"/>
          <p:cNvSpPr/>
          <p:nvPr/>
        </p:nvSpPr>
        <p:spPr>
          <a:xfrm>
            <a:off x="7853400" y="201276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14"/>
          <p:cNvSpPr/>
          <p:nvPr/>
        </p:nvSpPr>
        <p:spPr>
          <a:xfrm>
            <a:off x="7853400" y="270756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15"/>
          <p:cNvSpPr/>
          <p:nvPr/>
        </p:nvSpPr>
        <p:spPr>
          <a:xfrm>
            <a:off x="7853400" y="340236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16"/>
          <p:cNvSpPr/>
          <p:nvPr/>
        </p:nvSpPr>
        <p:spPr>
          <a:xfrm>
            <a:off x="8310600" y="1546560"/>
            <a:ext cx="813600" cy="90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17"/>
          <p:cNvSpPr/>
          <p:nvPr/>
        </p:nvSpPr>
        <p:spPr>
          <a:xfrm>
            <a:off x="8310600" y="2241360"/>
            <a:ext cx="746640" cy="37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18"/>
          <p:cNvSpPr/>
          <p:nvPr/>
        </p:nvSpPr>
        <p:spPr>
          <a:xfrm flipV="1">
            <a:off x="8310600" y="1973520"/>
            <a:ext cx="746640" cy="31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19"/>
          <p:cNvSpPr/>
          <p:nvPr/>
        </p:nvSpPr>
        <p:spPr>
          <a:xfrm flipV="1">
            <a:off x="8243640" y="1393560"/>
            <a:ext cx="8805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20"/>
          <p:cNvSpPr/>
          <p:nvPr/>
        </p:nvSpPr>
        <p:spPr>
          <a:xfrm>
            <a:off x="9060120" y="238752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21"/>
          <p:cNvSpPr/>
          <p:nvPr/>
        </p:nvSpPr>
        <p:spPr>
          <a:xfrm flipV="1">
            <a:off x="7037280" y="588600"/>
            <a:ext cx="813600" cy="47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2"/>
          <p:cNvSpPr/>
          <p:nvPr/>
        </p:nvSpPr>
        <p:spPr>
          <a:xfrm flipV="1">
            <a:off x="7037280" y="1377000"/>
            <a:ext cx="8136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23"/>
          <p:cNvSpPr/>
          <p:nvPr/>
        </p:nvSpPr>
        <p:spPr>
          <a:xfrm flipV="1">
            <a:off x="7037280" y="2163960"/>
            <a:ext cx="813600" cy="38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24"/>
          <p:cNvSpPr/>
          <p:nvPr/>
        </p:nvSpPr>
        <p:spPr>
          <a:xfrm>
            <a:off x="7037280" y="3321000"/>
            <a:ext cx="813600" cy="30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25"/>
          <p:cNvSpPr/>
          <p:nvPr/>
        </p:nvSpPr>
        <p:spPr>
          <a:xfrm flipV="1">
            <a:off x="7037280" y="-1519200"/>
            <a:ext cx="880560" cy="161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26"/>
          <p:cNvSpPr/>
          <p:nvPr/>
        </p:nvSpPr>
        <p:spPr>
          <a:xfrm flipV="1">
            <a:off x="7037280" y="565200"/>
            <a:ext cx="880560" cy="91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27"/>
          <p:cNvSpPr/>
          <p:nvPr/>
        </p:nvSpPr>
        <p:spPr>
          <a:xfrm flipV="1">
            <a:off x="7037280" y="-707400"/>
            <a:ext cx="813600" cy="112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8"/>
          <p:cNvSpPr/>
          <p:nvPr/>
        </p:nvSpPr>
        <p:spPr>
          <a:xfrm>
            <a:off x="7037280" y="2672640"/>
            <a:ext cx="880560" cy="79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29"/>
          <p:cNvSpPr/>
          <p:nvPr/>
        </p:nvSpPr>
        <p:spPr>
          <a:xfrm>
            <a:off x="7037280" y="2672640"/>
            <a:ext cx="880560" cy="9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30"/>
          <p:cNvSpPr/>
          <p:nvPr/>
        </p:nvSpPr>
        <p:spPr>
          <a:xfrm>
            <a:off x="7037280" y="2024280"/>
            <a:ext cx="813600" cy="21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31"/>
          <p:cNvSpPr/>
          <p:nvPr/>
        </p:nvSpPr>
        <p:spPr>
          <a:xfrm>
            <a:off x="7037280" y="2024280"/>
            <a:ext cx="813600" cy="90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32"/>
          <p:cNvSpPr/>
          <p:nvPr/>
        </p:nvSpPr>
        <p:spPr>
          <a:xfrm>
            <a:off x="7037280" y="2024280"/>
            <a:ext cx="880560" cy="144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392" name="Formula 33"/>
              <p:cNvSpPr txBox="1"/>
              <p:nvPr/>
            </p:nvSpPr>
            <p:spPr>
              <a:xfrm>
                <a:off x="838080" y="4532760"/>
                <a:ext cx="192168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𝑧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𝑤</m:t>
                        </m:r>
                      </m:e>
                      <m:sup>
                        <m:r>
                          <m:t xml:space="preserve">𝑇</m:t>
                        </m:r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93" name="CustomShape 34"/>
          <p:cNvSpPr/>
          <p:nvPr/>
        </p:nvSpPr>
        <p:spPr>
          <a:xfrm>
            <a:off x="838080" y="4532760"/>
            <a:ext cx="1921680" cy="4590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94" name="Formula 35"/>
              <p:cNvSpPr txBox="1"/>
              <p:nvPr/>
            </p:nvSpPr>
            <p:spPr>
              <a:xfrm>
                <a:off x="1797480" y="2555280"/>
                <a:ext cx="224280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𝑤</m:t>
                        </m:r>
                      </m:e>
                      <m:sup>
                        <m:r>
                          <m:t xml:space="preserve">𝑇</m:t>
                        </m:r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95" name="CustomShape 36"/>
          <p:cNvSpPr/>
          <p:nvPr/>
        </p:nvSpPr>
        <p:spPr>
          <a:xfrm>
            <a:off x="1797480" y="2555280"/>
            <a:ext cx="2242800" cy="4590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96" name="Formula 37"/>
              <p:cNvSpPr txBox="1"/>
              <p:nvPr/>
            </p:nvSpPr>
            <p:spPr>
              <a:xfrm>
                <a:off x="3624840" y="2931120"/>
                <a:ext cx="43020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97" name="CustomShape 38"/>
          <p:cNvSpPr/>
          <p:nvPr/>
        </p:nvSpPr>
        <p:spPr>
          <a:xfrm>
            <a:off x="3624840" y="2931120"/>
            <a:ext cx="430200" cy="45900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398" name="Formula 39"/>
              <p:cNvSpPr txBox="1"/>
              <p:nvPr/>
            </p:nvSpPr>
            <p:spPr>
              <a:xfrm>
                <a:off x="838080" y="1690560"/>
                <a:ext cx="546120" cy="454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399" name="CustomShape 40"/>
          <p:cNvSpPr/>
          <p:nvPr/>
        </p:nvSpPr>
        <p:spPr>
          <a:xfrm>
            <a:off x="838080" y="1690560"/>
            <a:ext cx="546120" cy="45468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00" name="Formula 41"/>
              <p:cNvSpPr txBox="1"/>
              <p:nvPr/>
            </p:nvSpPr>
            <p:spPr>
              <a:xfrm>
                <a:off x="838080" y="2463120"/>
                <a:ext cx="546120" cy="454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01" name="CustomShape 42"/>
          <p:cNvSpPr/>
          <p:nvPr/>
        </p:nvSpPr>
        <p:spPr>
          <a:xfrm>
            <a:off x="838080" y="2463120"/>
            <a:ext cx="546120" cy="45468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02" name="Formula 43"/>
              <p:cNvSpPr txBox="1"/>
              <p:nvPr/>
            </p:nvSpPr>
            <p:spPr>
              <a:xfrm>
                <a:off x="838080" y="3236040"/>
                <a:ext cx="546120" cy="454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03" name="CustomShape 44"/>
          <p:cNvSpPr/>
          <p:nvPr/>
        </p:nvSpPr>
        <p:spPr>
          <a:xfrm>
            <a:off x="838080" y="3236040"/>
            <a:ext cx="546120" cy="45468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4" name="CustomShape 45"/>
          <p:cNvSpPr/>
          <p:nvPr/>
        </p:nvSpPr>
        <p:spPr>
          <a:xfrm flipV="1">
            <a:off x="1296000" y="2726640"/>
            <a:ext cx="866880" cy="73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05" name="Formula 46"/>
              <p:cNvSpPr txBox="1"/>
              <p:nvPr/>
            </p:nvSpPr>
            <p:spPr>
              <a:xfrm>
                <a:off x="3404160" y="2508120"/>
                <a:ext cx="90756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406" name="CustomShape 47"/>
          <p:cNvSpPr/>
          <p:nvPr/>
        </p:nvSpPr>
        <p:spPr>
          <a:xfrm>
            <a:off x="3404160" y="2508120"/>
            <a:ext cx="907560" cy="459000"/>
          </a:xfrm>
          <a:prstGeom prst="rect">
            <a:avLst/>
          </a:prstGeom>
          <a:blipFill rotWithShape="0">
            <a:blip r:embed="rId11"/>
            <a:stretch>
              <a:fillRect l="0" t="0" r="0" b="-1666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07" name="CustomShape 48"/>
          <p:cNvSpPr/>
          <p:nvPr/>
        </p:nvSpPr>
        <p:spPr>
          <a:xfrm rot="234000">
            <a:off x="2223720" y="1845720"/>
            <a:ext cx="1944720" cy="1842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8" name="Line 49"/>
          <p:cNvSpPr/>
          <p:nvPr/>
        </p:nvSpPr>
        <p:spPr>
          <a:xfrm>
            <a:off x="3490200" y="1891800"/>
            <a:ext cx="360" cy="17517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50"/>
          <p:cNvSpPr/>
          <p:nvPr/>
        </p:nvSpPr>
        <p:spPr>
          <a:xfrm>
            <a:off x="1386720" y="2691720"/>
            <a:ext cx="866880" cy="2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51"/>
          <p:cNvSpPr/>
          <p:nvPr/>
        </p:nvSpPr>
        <p:spPr>
          <a:xfrm>
            <a:off x="1386720" y="1919160"/>
            <a:ext cx="866880" cy="80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52"/>
          <p:cNvSpPr/>
          <p:nvPr/>
        </p:nvSpPr>
        <p:spPr>
          <a:xfrm>
            <a:off x="4187520" y="2752560"/>
            <a:ext cx="61236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12" name="Formula 53"/>
              <p:cNvSpPr txBox="1"/>
              <p:nvPr/>
            </p:nvSpPr>
            <p:spPr>
              <a:xfrm>
                <a:off x="4802400" y="2477160"/>
                <a:ext cx="114696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413" name="CustomShape 54"/>
          <p:cNvSpPr/>
          <p:nvPr/>
        </p:nvSpPr>
        <p:spPr>
          <a:xfrm>
            <a:off x="4802400" y="2477160"/>
            <a:ext cx="1146960" cy="52056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14" name="CustomShape 55"/>
          <p:cNvSpPr/>
          <p:nvPr/>
        </p:nvSpPr>
        <p:spPr>
          <a:xfrm rot="16200000">
            <a:off x="2841480" y="2386800"/>
            <a:ext cx="118080" cy="110880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56"/>
          <p:cNvSpPr/>
          <p:nvPr/>
        </p:nvSpPr>
        <p:spPr>
          <a:xfrm rot="16200000">
            <a:off x="3765960" y="2660760"/>
            <a:ext cx="141120" cy="57132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16" name="Formula 57"/>
              <p:cNvSpPr txBox="1"/>
              <p:nvPr/>
            </p:nvSpPr>
            <p:spPr>
              <a:xfrm>
                <a:off x="2705400" y="2931120"/>
                <a:ext cx="40536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𝑧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17" name="CustomShape 58"/>
          <p:cNvSpPr/>
          <p:nvPr/>
        </p:nvSpPr>
        <p:spPr>
          <a:xfrm>
            <a:off x="2705400" y="2931120"/>
            <a:ext cx="405360" cy="45900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18" name="Formula 59"/>
              <p:cNvSpPr txBox="1"/>
              <p:nvPr/>
            </p:nvSpPr>
            <p:spPr>
              <a:xfrm>
                <a:off x="838080" y="5153040"/>
                <a:ext cx="142812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419" name="CustomShape 60"/>
          <p:cNvSpPr/>
          <p:nvPr/>
        </p:nvSpPr>
        <p:spPr>
          <a:xfrm>
            <a:off x="838080" y="5153040"/>
            <a:ext cx="1428120" cy="459000"/>
          </a:xfrm>
          <a:prstGeom prst="rect">
            <a:avLst/>
          </a:prstGeom>
          <a:blipFill rotWithShape="0">
            <a:blip r:embed="rId14"/>
            <a:stretch>
              <a:fillRect l="0" t="0" r="-700" b="-1665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420" name="Ink 1" descr=""/>
          <p:cNvPicPr/>
          <p:nvPr/>
        </p:nvPicPr>
        <p:blipFill>
          <a:blip r:embed="rId15"/>
          <a:stretch/>
        </p:blipFill>
        <p:spPr>
          <a:xfrm>
            <a:off x="2793960" y="3321000"/>
            <a:ext cx="1153440" cy="54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a14="http://schemas.microsoft.com/office/drawing/2010/main" Requires="a14">
          <p:sp>
            <p:nvSpPr>
              <p:cNvPr id="421" name="Formula 1"/>
              <p:cNvSpPr txBox="1"/>
              <p:nvPr/>
            </p:nvSpPr>
            <p:spPr>
              <a:xfrm>
                <a:off x="838080" y="4532760"/>
                <a:ext cx="192168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𝑧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𝑤</m:t>
                        </m:r>
                      </m:e>
                      <m:sup>
                        <m:r>
                          <m:t xml:space="preserve">𝑇</m:t>
                        </m:r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22" name="CustomShape 2"/>
          <p:cNvSpPr/>
          <p:nvPr/>
        </p:nvSpPr>
        <p:spPr>
          <a:xfrm>
            <a:off x="838080" y="4532760"/>
            <a:ext cx="1921680" cy="4590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23" name="Formula 3"/>
              <p:cNvSpPr txBox="1"/>
              <p:nvPr/>
            </p:nvSpPr>
            <p:spPr>
              <a:xfrm>
                <a:off x="1797480" y="2555280"/>
                <a:ext cx="224280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𝑤</m:t>
                        </m:r>
                      </m:e>
                      <m:sup>
                        <m:r>
                          <m:t xml:space="preserve">𝑇</m:t>
                        </m:r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24" name="CustomShape 4"/>
          <p:cNvSpPr/>
          <p:nvPr/>
        </p:nvSpPr>
        <p:spPr>
          <a:xfrm>
            <a:off x="1797480" y="2555280"/>
            <a:ext cx="2242800" cy="4590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25" name="Formula 5"/>
              <p:cNvSpPr txBox="1"/>
              <p:nvPr/>
            </p:nvSpPr>
            <p:spPr>
              <a:xfrm>
                <a:off x="3624840" y="2931120"/>
                <a:ext cx="43020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26" name="CustomShape 6"/>
          <p:cNvSpPr/>
          <p:nvPr/>
        </p:nvSpPr>
        <p:spPr>
          <a:xfrm>
            <a:off x="3624840" y="2931120"/>
            <a:ext cx="430200" cy="4590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27" name="Formula 7"/>
              <p:cNvSpPr txBox="1"/>
              <p:nvPr/>
            </p:nvSpPr>
            <p:spPr>
              <a:xfrm>
                <a:off x="838080" y="1690560"/>
                <a:ext cx="546120" cy="454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28" name="CustomShape 8"/>
          <p:cNvSpPr/>
          <p:nvPr/>
        </p:nvSpPr>
        <p:spPr>
          <a:xfrm>
            <a:off x="838080" y="1690560"/>
            <a:ext cx="546120" cy="4546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29" name="Formula 9"/>
              <p:cNvSpPr txBox="1"/>
              <p:nvPr/>
            </p:nvSpPr>
            <p:spPr>
              <a:xfrm>
                <a:off x="838080" y="2463120"/>
                <a:ext cx="546120" cy="454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30" name="CustomShape 10"/>
          <p:cNvSpPr/>
          <p:nvPr/>
        </p:nvSpPr>
        <p:spPr>
          <a:xfrm>
            <a:off x="838080" y="2463120"/>
            <a:ext cx="546120" cy="4546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31" name="Formula 11"/>
              <p:cNvSpPr txBox="1"/>
              <p:nvPr/>
            </p:nvSpPr>
            <p:spPr>
              <a:xfrm>
                <a:off x="838080" y="3236040"/>
                <a:ext cx="546120" cy="454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32" name="CustomShape 12"/>
          <p:cNvSpPr/>
          <p:nvPr/>
        </p:nvSpPr>
        <p:spPr>
          <a:xfrm>
            <a:off x="838080" y="3236040"/>
            <a:ext cx="546120" cy="45468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3" name="CustomShape 13"/>
          <p:cNvSpPr/>
          <p:nvPr/>
        </p:nvSpPr>
        <p:spPr>
          <a:xfrm flipV="1">
            <a:off x="1365120" y="2726640"/>
            <a:ext cx="866880" cy="73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34" name="Formula 14"/>
              <p:cNvSpPr txBox="1"/>
              <p:nvPr/>
            </p:nvSpPr>
            <p:spPr>
              <a:xfrm>
                <a:off x="3404160" y="2508120"/>
                <a:ext cx="90756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435" name="CustomShape 15"/>
          <p:cNvSpPr/>
          <p:nvPr/>
        </p:nvSpPr>
        <p:spPr>
          <a:xfrm>
            <a:off x="3404160" y="2508120"/>
            <a:ext cx="907560" cy="459000"/>
          </a:xfrm>
          <a:prstGeom prst="rect">
            <a:avLst/>
          </a:prstGeom>
          <a:blipFill rotWithShape="0">
            <a:blip r:embed="rId7"/>
            <a:stretch>
              <a:fillRect l="0" t="0" r="0" b="-1666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36" name="CustomShape 16"/>
          <p:cNvSpPr/>
          <p:nvPr/>
        </p:nvSpPr>
        <p:spPr>
          <a:xfrm rot="234000">
            <a:off x="2223720" y="1845720"/>
            <a:ext cx="1944720" cy="184284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Line 17"/>
          <p:cNvSpPr/>
          <p:nvPr/>
        </p:nvSpPr>
        <p:spPr>
          <a:xfrm>
            <a:off x="3490200" y="1891800"/>
            <a:ext cx="360" cy="17517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18"/>
          <p:cNvSpPr/>
          <p:nvPr/>
        </p:nvSpPr>
        <p:spPr>
          <a:xfrm>
            <a:off x="1386720" y="2691720"/>
            <a:ext cx="866880" cy="2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19"/>
          <p:cNvSpPr/>
          <p:nvPr/>
        </p:nvSpPr>
        <p:spPr>
          <a:xfrm>
            <a:off x="1386720" y="1919160"/>
            <a:ext cx="866880" cy="80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40" name="CustomShape 20"/>
          <p:cNvSpPr/>
          <p:nvPr/>
        </p:nvSpPr>
        <p:spPr>
          <a:xfrm>
            <a:off x="4187520" y="2752560"/>
            <a:ext cx="61236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41" name="Formula 21"/>
              <p:cNvSpPr txBox="1"/>
              <p:nvPr/>
            </p:nvSpPr>
            <p:spPr>
              <a:xfrm>
                <a:off x="4802400" y="2477160"/>
                <a:ext cx="114696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442" name="CustomShape 22"/>
          <p:cNvSpPr/>
          <p:nvPr/>
        </p:nvSpPr>
        <p:spPr>
          <a:xfrm>
            <a:off x="4802400" y="2477160"/>
            <a:ext cx="1146960" cy="52056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3" name="CustomShape 23"/>
          <p:cNvSpPr/>
          <p:nvPr/>
        </p:nvSpPr>
        <p:spPr>
          <a:xfrm rot="16200000">
            <a:off x="2841480" y="2386800"/>
            <a:ext cx="118080" cy="110880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4" name="CustomShape 24"/>
          <p:cNvSpPr/>
          <p:nvPr/>
        </p:nvSpPr>
        <p:spPr>
          <a:xfrm rot="16200000">
            <a:off x="3765960" y="2660760"/>
            <a:ext cx="141120" cy="571320"/>
          </a:xfrm>
          <a:prstGeom prst="leftBrace">
            <a:avLst>
              <a:gd name="adj1" fmla="val 8333"/>
              <a:gd name="adj2" fmla="val 50000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45" name="Formula 25"/>
              <p:cNvSpPr txBox="1"/>
              <p:nvPr/>
            </p:nvSpPr>
            <p:spPr>
              <a:xfrm>
                <a:off x="2705400" y="2931120"/>
                <a:ext cx="40536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𝑧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46" name="CustomShape 26"/>
          <p:cNvSpPr/>
          <p:nvPr/>
        </p:nvSpPr>
        <p:spPr>
          <a:xfrm>
            <a:off x="2705400" y="2931120"/>
            <a:ext cx="405360" cy="45900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47" name="Line 27"/>
          <p:cNvSpPr/>
          <p:nvPr/>
        </p:nvSpPr>
        <p:spPr>
          <a:xfrm>
            <a:off x="6095880" y="1567080"/>
            <a:ext cx="360" cy="45219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48" name="Formula 28"/>
              <p:cNvSpPr txBox="1"/>
              <p:nvPr/>
            </p:nvSpPr>
            <p:spPr>
              <a:xfrm>
                <a:off x="838080" y="5153040"/>
                <a:ext cx="1428120" cy="45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449" name="CustomShape 29"/>
          <p:cNvSpPr/>
          <p:nvPr/>
        </p:nvSpPr>
        <p:spPr>
          <a:xfrm>
            <a:off x="838080" y="5153040"/>
            <a:ext cx="1428120" cy="459000"/>
          </a:xfrm>
          <a:prstGeom prst="rect">
            <a:avLst/>
          </a:prstGeom>
          <a:blipFill rotWithShape="0">
            <a:blip r:embed="rId10"/>
            <a:stretch>
              <a:fillRect l="0" t="0" r="-700" b="-1666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0" name="CustomShape 30"/>
          <p:cNvSpPr/>
          <p:nvPr/>
        </p:nvSpPr>
        <p:spPr>
          <a:xfrm>
            <a:off x="0" y="-7560"/>
            <a:ext cx="10513080" cy="13230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51" name="Formula 31"/>
              <p:cNvSpPr txBox="1"/>
              <p:nvPr/>
            </p:nvSpPr>
            <p:spPr>
              <a:xfrm>
                <a:off x="6432120" y="1762560"/>
                <a:ext cx="60264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52" name="CustomShape 32"/>
          <p:cNvSpPr/>
          <p:nvPr/>
        </p:nvSpPr>
        <p:spPr>
          <a:xfrm>
            <a:off x="6432120" y="1762560"/>
            <a:ext cx="602640" cy="52056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53" name="Formula 33"/>
              <p:cNvSpPr txBox="1"/>
              <p:nvPr/>
            </p:nvSpPr>
            <p:spPr>
              <a:xfrm>
                <a:off x="6425280" y="2410920"/>
                <a:ext cx="60984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54" name="CustomShape 34"/>
          <p:cNvSpPr/>
          <p:nvPr/>
        </p:nvSpPr>
        <p:spPr>
          <a:xfrm>
            <a:off x="6425280" y="2410920"/>
            <a:ext cx="609840" cy="52056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55" name="Formula 35"/>
              <p:cNvSpPr txBox="1"/>
              <p:nvPr/>
            </p:nvSpPr>
            <p:spPr>
              <a:xfrm>
                <a:off x="6425280" y="3059640"/>
                <a:ext cx="60984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56" name="CustomShape 36"/>
          <p:cNvSpPr/>
          <p:nvPr/>
        </p:nvSpPr>
        <p:spPr>
          <a:xfrm>
            <a:off x="6425280" y="3059640"/>
            <a:ext cx="609840" cy="52056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57" name="CustomShape 37"/>
          <p:cNvSpPr/>
          <p:nvPr/>
        </p:nvSpPr>
        <p:spPr>
          <a:xfrm>
            <a:off x="9517320" y="2620800"/>
            <a:ext cx="55836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38"/>
          <p:cNvSpPr/>
          <p:nvPr/>
        </p:nvSpPr>
        <p:spPr>
          <a:xfrm>
            <a:off x="7853400" y="131796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59" name="Formula 39"/>
              <p:cNvSpPr txBox="1"/>
              <p:nvPr/>
            </p:nvSpPr>
            <p:spPr>
              <a:xfrm>
                <a:off x="10133640" y="2458800"/>
                <a:ext cx="285840" cy="428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460" name="CustomShape 40"/>
          <p:cNvSpPr/>
          <p:nvPr/>
        </p:nvSpPr>
        <p:spPr>
          <a:xfrm>
            <a:off x="10133640" y="2458800"/>
            <a:ext cx="285840" cy="428400"/>
          </a:xfrm>
          <a:prstGeom prst="rect">
            <a:avLst/>
          </a:prstGeom>
          <a:blipFill rotWithShape="0">
            <a:blip r:embed="rId1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61" name="CustomShape 41"/>
          <p:cNvSpPr/>
          <p:nvPr/>
        </p:nvSpPr>
        <p:spPr>
          <a:xfrm>
            <a:off x="7853400" y="201276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42"/>
          <p:cNvSpPr/>
          <p:nvPr/>
        </p:nvSpPr>
        <p:spPr>
          <a:xfrm>
            <a:off x="7853400" y="270756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43"/>
          <p:cNvSpPr/>
          <p:nvPr/>
        </p:nvSpPr>
        <p:spPr>
          <a:xfrm>
            <a:off x="7853400" y="340236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44"/>
          <p:cNvSpPr/>
          <p:nvPr/>
        </p:nvSpPr>
        <p:spPr>
          <a:xfrm>
            <a:off x="8310600" y="1546560"/>
            <a:ext cx="813600" cy="90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45"/>
          <p:cNvSpPr/>
          <p:nvPr/>
        </p:nvSpPr>
        <p:spPr>
          <a:xfrm>
            <a:off x="8310600" y="2241360"/>
            <a:ext cx="746640" cy="37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46"/>
          <p:cNvSpPr/>
          <p:nvPr/>
        </p:nvSpPr>
        <p:spPr>
          <a:xfrm flipV="1">
            <a:off x="8310600" y="1973520"/>
            <a:ext cx="746640" cy="31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47"/>
          <p:cNvSpPr/>
          <p:nvPr/>
        </p:nvSpPr>
        <p:spPr>
          <a:xfrm flipV="1">
            <a:off x="8243640" y="1393560"/>
            <a:ext cx="8805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8" name="CustomShape 48"/>
          <p:cNvSpPr/>
          <p:nvPr/>
        </p:nvSpPr>
        <p:spPr>
          <a:xfrm>
            <a:off x="9060120" y="238752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9" name="CustomShape 49"/>
          <p:cNvSpPr/>
          <p:nvPr/>
        </p:nvSpPr>
        <p:spPr>
          <a:xfrm flipV="1">
            <a:off x="7037280" y="588600"/>
            <a:ext cx="813600" cy="47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0" name="CustomShape 50"/>
          <p:cNvSpPr/>
          <p:nvPr/>
        </p:nvSpPr>
        <p:spPr>
          <a:xfrm flipV="1">
            <a:off x="7037280" y="1377000"/>
            <a:ext cx="8136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51"/>
          <p:cNvSpPr/>
          <p:nvPr/>
        </p:nvSpPr>
        <p:spPr>
          <a:xfrm flipV="1">
            <a:off x="7037280" y="2163960"/>
            <a:ext cx="813600" cy="38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52"/>
          <p:cNvSpPr/>
          <p:nvPr/>
        </p:nvSpPr>
        <p:spPr>
          <a:xfrm>
            <a:off x="7037280" y="3321000"/>
            <a:ext cx="813600" cy="30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53"/>
          <p:cNvSpPr/>
          <p:nvPr/>
        </p:nvSpPr>
        <p:spPr>
          <a:xfrm flipV="1">
            <a:off x="7037280" y="-1519200"/>
            <a:ext cx="880560" cy="161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54"/>
          <p:cNvSpPr/>
          <p:nvPr/>
        </p:nvSpPr>
        <p:spPr>
          <a:xfrm flipV="1">
            <a:off x="7037280" y="611280"/>
            <a:ext cx="880560" cy="91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55"/>
          <p:cNvSpPr/>
          <p:nvPr/>
        </p:nvSpPr>
        <p:spPr>
          <a:xfrm flipV="1">
            <a:off x="7037280" y="-707400"/>
            <a:ext cx="813600" cy="112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56"/>
          <p:cNvSpPr/>
          <p:nvPr/>
        </p:nvSpPr>
        <p:spPr>
          <a:xfrm>
            <a:off x="7037280" y="2672640"/>
            <a:ext cx="880560" cy="79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57"/>
          <p:cNvSpPr/>
          <p:nvPr/>
        </p:nvSpPr>
        <p:spPr>
          <a:xfrm>
            <a:off x="7037280" y="2672640"/>
            <a:ext cx="880560" cy="9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58"/>
          <p:cNvSpPr/>
          <p:nvPr/>
        </p:nvSpPr>
        <p:spPr>
          <a:xfrm>
            <a:off x="7037280" y="2024280"/>
            <a:ext cx="813600" cy="21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CustomShape 59"/>
          <p:cNvSpPr/>
          <p:nvPr/>
        </p:nvSpPr>
        <p:spPr>
          <a:xfrm>
            <a:off x="7037280" y="2024280"/>
            <a:ext cx="813600" cy="90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0" name="CustomShape 60"/>
          <p:cNvSpPr/>
          <p:nvPr/>
        </p:nvSpPr>
        <p:spPr>
          <a:xfrm>
            <a:off x="7037280" y="2024280"/>
            <a:ext cx="880560" cy="144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81" name="Formula 61"/>
              <p:cNvSpPr txBox="1"/>
              <p:nvPr/>
            </p:nvSpPr>
            <p:spPr>
              <a:xfrm>
                <a:off x="6439320" y="4519800"/>
                <a:ext cx="60264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82" name="CustomShape 62"/>
          <p:cNvSpPr/>
          <p:nvPr/>
        </p:nvSpPr>
        <p:spPr>
          <a:xfrm>
            <a:off x="6439320" y="4519800"/>
            <a:ext cx="602640" cy="520560"/>
          </a:xfrm>
          <a:prstGeom prst="rect">
            <a:avLst/>
          </a:prstGeom>
          <a:blipFill rotWithShape="0">
            <a:blip r:embed="rId1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83" name="Formula 63"/>
              <p:cNvSpPr txBox="1"/>
              <p:nvPr/>
            </p:nvSpPr>
            <p:spPr>
              <a:xfrm>
                <a:off x="6432120" y="5168160"/>
                <a:ext cx="60984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84" name="CustomShape 64"/>
          <p:cNvSpPr/>
          <p:nvPr/>
        </p:nvSpPr>
        <p:spPr>
          <a:xfrm>
            <a:off x="6432120" y="5168160"/>
            <a:ext cx="609840" cy="520560"/>
          </a:xfrm>
          <a:prstGeom prst="rect">
            <a:avLst/>
          </a:prstGeom>
          <a:blipFill rotWithShape="0">
            <a:blip r:embed="rId1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485" name="Formula 65"/>
              <p:cNvSpPr txBox="1"/>
              <p:nvPr/>
            </p:nvSpPr>
            <p:spPr>
              <a:xfrm>
                <a:off x="6432120" y="5816520"/>
                <a:ext cx="60984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486" name="CustomShape 66"/>
          <p:cNvSpPr/>
          <p:nvPr/>
        </p:nvSpPr>
        <p:spPr>
          <a:xfrm>
            <a:off x="6432120" y="5816520"/>
            <a:ext cx="609840" cy="520560"/>
          </a:xfrm>
          <a:prstGeom prst="rect">
            <a:avLst/>
          </a:prstGeom>
          <a:blipFill rotWithShape="0">
            <a:blip r:embed="rId1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87" name="CustomShape 67"/>
          <p:cNvSpPr/>
          <p:nvPr/>
        </p:nvSpPr>
        <p:spPr>
          <a:xfrm>
            <a:off x="9524160" y="5377680"/>
            <a:ext cx="55836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88" name="CustomShape 68"/>
          <p:cNvSpPr/>
          <p:nvPr/>
        </p:nvSpPr>
        <p:spPr>
          <a:xfrm>
            <a:off x="7860600" y="407520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489" name="Formula 69"/>
              <p:cNvSpPr txBox="1"/>
              <p:nvPr/>
            </p:nvSpPr>
            <p:spPr>
              <a:xfrm>
                <a:off x="10140840" y="5216040"/>
                <a:ext cx="285840" cy="428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490" name="CustomShape 70"/>
          <p:cNvSpPr/>
          <p:nvPr/>
        </p:nvSpPr>
        <p:spPr>
          <a:xfrm>
            <a:off x="10140840" y="5216040"/>
            <a:ext cx="285840" cy="428400"/>
          </a:xfrm>
          <a:prstGeom prst="rect">
            <a:avLst/>
          </a:prstGeom>
          <a:blipFill rotWithShape="0">
            <a:blip r:embed="rId1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491" name="CustomShape 71"/>
          <p:cNvSpPr/>
          <p:nvPr/>
        </p:nvSpPr>
        <p:spPr>
          <a:xfrm>
            <a:off x="7860600" y="477000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2" name="CustomShape 72"/>
          <p:cNvSpPr/>
          <p:nvPr/>
        </p:nvSpPr>
        <p:spPr>
          <a:xfrm>
            <a:off x="7860600" y="546444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3" name="CustomShape 73"/>
          <p:cNvSpPr/>
          <p:nvPr/>
        </p:nvSpPr>
        <p:spPr>
          <a:xfrm>
            <a:off x="7860600" y="615924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74"/>
          <p:cNvSpPr/>
          <p:nvPr/>
        </p:nvSpPr>
        <p:spPr>
          <a:xfrm>
            <a:off x="8317800" y="4303800"/>
            <a:ext cx="813600" cy="90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75"/>
          <p:cNvSpPr/>
          <p:nvPr/>
        </p:nvSpPr>
        <p:spPr>
          <a:xfrm>
            <a:off x="8317800" y="4998600"/>
            <a:ext cx="746640" cy="37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76"/>
          <p:cNvSpPr/>
          <p:nvPr/>
        </p:nvSpPr>
        <p:spPr>
          <a:xfrm flipV="1">
            <a:off x="8317800" y="4730760"/>
            <a:ext cx="746640" cy="31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77"/>
          <p:cNvSpPr/>
          <p:nvPr/>
        </p:nvSpPr>
        <p:spPr>
          <a:xfrm flipV="1">
            <a:off x="8250840" y="4150800"/>
            <a:ext cx="880560" cy="68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98" name="CustomShape 78"/>
          <p:cNvSpPr/>
          <p:nvPr/>
        </p:nvSpPr>
        <p:spPr>
          <a:xfrm>
            <a:off x="9066960" y="5144760"/>
            <a:ext cx="454680" cy="4546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9" name="CustomShape 79"/>
          <p:cNvSpPr/>
          <p:nvPr/>
        </p:nvSpPr>
        <p:spPr>
          <a:xfrm flipV="1">
            <a:off x="7044480" y="3345840"/>
            <a:ext cx="813600" cy="47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0" name="CustomShape 80"/>
          <p:cNvSpPr/>
          <p:nvPr/>
        </p:nvSpPr>
        <p:spPr>
          <a:xfrm flipV="1">
            <a:off x="7044480" y="4134240"/>
            <a:ext cx="813600" cy="42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1" name="CustomShape 81"/>
          <p:cNvSpPr/>
          <p:nvPr/>
        </p:nvSpPr>
        <p:spPr>
          <a:xfrm flipV="1">
            <a:off x="7044480" y="4920840"/>
            <a:ext cx="813600" cy="38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2" name="CustomShape 82"/>
          <p:cNvSpPr/>
          <p:nvPr/>
        </p:nvSpPr>
        <p:spPr>
          <a:xfrm>
            <a:off x="7044480" y="6078240"/>
            <a:ext cx="813600" cy="30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3" name="CustomShape 83"/>
          <p:cNvSpPr/>
          <p:nvPr/>
        </p:nvSpPr>
        <p:spPr>
          <a:xfrm flipV="1">
            <a:off x="7044480" y="1238040"/>
            <a:ext cx="880560" cy="1610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4" name="CustomShape 84"/>
          <p:cNvSpPr/>
          <p:nvPr/>
        </p:nvSpPr>
        <p:spPr>
          <a:xfrm flipV="1">
            <a:off x="7044480" y="3322440"/>
            <a:ext cx="880560" cy="91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85"/>
          <p:cNvSpPr/>
          <p:nvPr/>
        </p:nvSpPr>
        <p:spPr>
          <a:xfrm flipV="1">
            <a:off x="7044480" y="2049840"/>
            <a:ext cx="813600" cy="112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86"/>
          <p:cNvSpPr/>
          <p:nvPr/>
        </p:nvSpPr>
        <p:spPr>
          <a:xfrm>
            <a:off x="7044480" y="5429880"/>
            <a:ext cx="880560" cy="79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87"/>
          <p:cNvSpPr/>
          <p:nvPr/>
        </p:nvSpPr>
        <p:spPr>
          <a:xfrm>
            <a:off x="7044480" y="5429880"/>
            <a:ext cx="880560" cy="9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8" name="CustomShape 88"/>
          <p:cNvSpPr/>
          <p:nvPr/>
        </p:nvSpPr>
        <p:spPr>
          <a:xfrm>
            <a:off x="7044480" y="4781160"/>
            <a:ext cx="813600" cy="21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09" name="CustomShape 89"/>
          <p:cNvSpPr/>
          <p:nvPr/>
        </p:nvSpPr>
        <p:spPr>
          <a:xfrm>
            <a:off x="7044480" y="4781160"/>
            <a:ext cx="813600" cy="90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10" name="CustomShape 90"/>
          <p:cNvSpPr/>
          <p:nvPr/>
        </p:nvSpPr>
        <p:spPr>
          <a:xfrm>
            <a:off x="7044480" y="4781160"/>
            <a:ext cx="880560" cy="144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511" name="Ink 1" descr=""/>
          <p:cNvPicPr/>
          <p:nvPr/>
        </p:nvPicPr>
        <p:blipFill>
          <a:blip r:embed="rId19"/>
          <a:stretch/>
        </p:blipFill>
        <p:spPr>
          <a:xfrm>
            <a:off x="7861320" y="165240"/>
            <a:ext cx="4163400" cy="627768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0" y="-7560"/>
            <a:ext cx="10513080" cy="13230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13" name="Formula 2"/>
              <p:cNvSpPr txBox="1"/>
              <p:nvPr/>
            </p:nvSpPr>
            <p:spPr>
              <a:xfrm>
                <a:off x="496800" y="1561680"/>
                <a:ext cx="75924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14" name="CustomShape 3"/>
          <p:cNvSpPr/>
          <p:nvPr/>
        </p:nvSpPr>
        <p:spPr>
          <a:xfrm>
            <a:off x="496800" y="1561680"/>
            <a:ext cx="759240" cy="5544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15" name="Formula 4"/>
              <p:cNvSpPr txBox="1"/>
              <p:nvPr/>
            </p:nvSpPr>
            <p:spPr>
              <a:xfrm>
                <a:off x="496800" y="2251800"/>
                <a:ext cx="76824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16" name="CustomShape 5"/>
          <p:cNvSpPr/>
          <p:nvPr/>
        </p:nvSpPr>
        <p:spPr>
          <a:xfrm>
            <a:off x="496800" y="2251800"/>
            <a:ext cx="768240" cy="5544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17" name="Formula 6"/>
              <p:cNvSpPr txBox="1"/>
              <p:nvPr/>
            </p:nvSpPr>
            <p:spPr>
              <a:xfrm>
                <a:off x="496800" y="2942280"/>
                <a:ext cx="76824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18" name="CustomShape 7"/>
          <p:cNvSpPr/>
          <p:nvPr/>
        </p:nvSpPr>
        <p:spPr>
          <a:xfrm>
            <a:off x="496800" y="2942280"/>
            <a:ext cx="768240" cy="5544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19" name="CustomShape 8"/>
          <p:cNvSpPr/>
          <p:nvPr/>
        </p:nvSpPr>
        <p:spPr>
          <a:xfrm>
            <a:off x="4388760" y="2475000"/>
            <a:ext cx="70308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0" name="CustomShape 9"/>
          <p:cNvSpPr/>
          <p:nvPr/>
        </p:nvSpPr>
        <p:spPr>
          <a:xfrm>
            <a:off x="2295000" y="1088280"/>
            <a:ext cx="573120" cy="4842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521" name="Formula 10"/>
              <p:cNvSpPr txBox="1"/>
              <p:nvPr/>
            </p:nvSpPr>
            <p:spPr>
              <a:xfrm>
                <a:off x="5164920" y="2302920"/>
                <a:ext cx="502560" cy="383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522" name="CustomShape 11"/>
          <p:cNvSpPr/>
          <p:nvPr/>
        </p:nvSpPr>
        <p:spPr>
          <a:xfrm>
            <a:off x="5164920" y="2302920"/>
            <a:ext cx="502560" cy="383760"/>
          </a:xfrm>
          <a:prstGeom prst="rect">
            <a:avLst/>
          </a:prstGeom>
          <a:blipFill rotWithShape="0">
            <a:blip r:embed="rId4"/>
            <a:stretch>
              <a:fillRect l="0" t="0" r="0" b="-573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23" name="CustomShape 12"/>
          <p:cNvSpPr/>
          <p:nvPr/>
        </p:nvSpPr>
        <p:spPr>
          <a:xfrm>
            <a:off x="2295000" y="1828080"/>
            <a:ext cx="573120" cy="4842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4" name="CustomShape 13"/>
          <p:cNvSpPr/>
          <p:nvPr/>
        </p:nvSpPr>
        <p:spPr>
          <a:xfrm>
            <a:off x="2295000" y="2567520"/>
            <a:ext cx="573120" cy="4842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5" name="CustomShape 14"/>
          <p:cNvSpPr/>
          <p:nvPr/>
        </p:nvSpPr>
        <p:spPr>
          <a:xfrm>
            <a:off x="2295000" y="3306960"/>
            <a:ext cx="573120" cy="4842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6" name="CustomShape 15"/>
          <p:cNvSpPr/>
          <p:nvPr/>
        </p:nvSpPr>
        <p:spPr>
          <a:xfrm>
            <a:off x="2870280" y="1331640"/>
            <a:ext cx="1024920" cy="96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16"/>
          <p:cNvSpPr/>
          <p:nvPr/>
        </p:nvSpPr>
        <p:spPr>
          <a:xfrm>
            <a:off x="2870280" y="2071080"/>
            <a:ext cx="940320" cy="3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17"/>
          <p:cNvSpPr/>
          <p:nvPr/>
        </p:nvSpPr>
        <p:spPr>
          <a:xfrm flipV="1">
            <a:off x="2870280" y="1787400"/>
            <a:ext cx="940320" cy="33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29" name="CustomShape 18"/>
          <p:cNvSpPr/>
          <p:nvPr/>
        </p:nvSpPr>
        <p:spPr>
          <a:xfrm flipV="1">
            <a:off x="2786040" y="1168920"/>
            <a:ext cx="1109160" cy="73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0" name="CustomShape 19"/>
          <p:cNvSpPr/>
          <p:nvPr/>
        </p:nvSpPr>
        <p:spPr>
          <a:xfrm>
            <a:off x="3813480" y="2226960"/>
            <a:ext cx="573120" cy="4842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1" name="CustomShape 20"/>
          <p:cNvSpPr/>
          <p:nvPr/>
        </p:nvSpPr>
        <p:spPr>
          <a:xfrm flipV="1">
            <a:off x="1267560" y="313200"/>
            <a:ext cx="1024920" cy="50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2" name="CustomShape 21"/>
          <p:cNvSpPr/>
          <p:nvPr/>
        </p:nvSpPr>
        <p:spPr>
          <a:xfrm flipV="1">
            <a:off x="1267560" y="1150560"/>
            <a:ext cx="1024920" cy="45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22"/>
          <p:cNvSpPr/>
          <p:nvPr/>
        </p:nvSpPr>
        <p:spPr>
          <a:xfrm flipV="1">
            <a:off x="1267560" y="1988280"/>
            <a:ext cx="1024920" cy="40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4" name="CustomShape 23"/>
          <p:cNvSpPr/>
          <p:nvPr/>
        </p:nvSpPr>
        <p:spPr>
          <a:xfrm>
            <a:off x="1267560" y="3220560"/>
            <a:ext cx="1024920" cy="32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24"/>
          <p:cNvSpPr/>
          <p:nvPr/>
        </p:nvSpPr>
        <p:spPr>
          <a:xfrm flipV="1">
            <a:off x="1267560" y="-1932480"/>
            <a:ext cx="1109160" cy="17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25"/>
          <p:cNvSpPr/>
          <p:nvPr/>
        </p:nvSpPr>
        <p:spPr>
          <a:xfrm flipV="1">
            <a:off x="1267560" y="285840"/>
            <a:ext cx="1109160" cy="97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26"/>
          <p:cNvSpPr/>
          <p:nvPr/>
        </p:nvSpPr>
        <p:spPr>
          <a:xfrm flipV="1">
            <a:off x="1267560" y="-1067760"/>
            <a:ext cx="1024920" cy="119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27"/>
          <p:cNvSpPr/>
          <p:nvPr/>
        </p:nvSpPr>
        <p:spPr>
          <a:xfrm>
            <a:off x="1267560" y="2530440"/>
            <a:ext cx="1109160" cy="8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28"/>
          <p:cNvSpPr/>
          <p:nvPr/>
        </p:nvSpPr>
        <p:spPr>
          <a:xfrm>
            <a:off x="1267560" y="2530440"/>
            <a:ext cx="1109160" cy="10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0" name="CustomShape 29"/>
          <p:cNvSpPr/>
          <p:nvPr/>
        </p:nvSpPr>
        <p:spPr>
          <a:xfrm>
            <a:off x="1267560" y="1839960"/>
            <a:ext cx="102492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1" name="CustomShape 30"/>
          <p:cNvSpPr/>
          <p:nvPr/>
        </p:nvSpPr>
        <p:spPr>
          <a:xfrm>
            <a:off x="1267560" y="1839960"/>
            <a:ext cx="1024920" cy="96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31"/>
          <p:cNvSpPr/>
          <p:nvPr/>
        </p:nvSpPr>
        <p:spPr>
          <a:xfrm>
            <a:off x="1267560" y="1839960"/>
            <a:ext cx="1109160" cy="15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543" name="Formula 32"/>
              <p:cNvSpPr txBox="1"/>
              <p:nvPr/>
            </p:nvSpPr>
            <p:spPr>
              <a:xfrm>
                <a:off x="2227320" y="1080720"/>
                <a:ext cx="720000" cy="471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544" name="CustomShape 33"/>
          <p:cNvSpPr/>
          <p:nvPr/>
        </p:nvSpPr>
        <p:spPr>
          <a:xfrm>
            <a:off x="2227320" y="1080720"/>
            <a:ext cx="720000" cy="471240"/>
          </a:xfrm>
          <a:prstGeom prst="rect">
            <a:avLst/>
          </a:prstGeom>
          <a:blipFill rotWithShape="0">
            <a:blip r:embed="rId5"/>
            <a:stretch>
              <a:fillRect l="0" t="0" r="0" b="-206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5" name="Formula 34"/>
              <p:cNvSpPr txBox="1"/>
              <p:nvPr/>
            </p:nvSpPr>
            <p:spPr>
              <a:xfrm>
                <a:off x="2227320" y="1819440"/>
                <a:ext cx="639360" cy="471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546" name="CustomShape 35"/>
          <p:cNvSpPr/>
          <p:nvPr/>
        </p:nvSpPr>
        <p:spPr>
          <a:xfrm>
            <a:off x="2227320" y="1819440"/>
            <a:ext cx="639360" cy="4716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7" name="Formula 36"/>
              <p:cNvSpPr txBox="1"/>
              <p:nvPr/>
            </p:nvSpPr>
            <p:spPr>
              <a:xfrm>
                <a:off x="2227320" y="2558160"/>
                <a:ext cx="750240" cy="473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548" name="CustomShape 37"/>
          <p:cNvSpPr/>
          <p:nvPr/>
        </p:nvSpPr>
        <p:spPr>
          <a:xfrm>
            <a:off x="2227320" y="2558160"/>
            <a:ext cx="750240" cy="47304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49" name="Formula 38"/>
              <p:cNvSpPr txBox="1"/>
              <p:nvPr/>
            </p:nvSpPr>
            <p:spPr>
              <a:xfrm>
                <a:off x="2227320" y="3298680"/>
                <a:ext cx="740160" cy="470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550" name="CustomShape 39"/>
          <p:cNvSpPr/>
          <p:nvPr/>
        </p:nvSpPr>
        <p:spPr>
          <a:xfrm>
            <a:off x="2227320" y="3298680"/>
            <a:ext cx="740160" cy="470880"/>
          </a:xfrm>
          <a:prstGeom prst="rect">
            <a:avLst/>
          </a:prstGeom>
          <a:blipFill rotWithShape="0">
            <a:blip r:embed="rId8"/>
            <a:stretch>
              <a:fillRect l="0" t="0" r="0" b="-82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1" name="CustomShape 40"/>
          <p:cNvSpPr/>
          <p:nvPr/>
        </p:nvSpPr>
        <p:spPr>
          <a:xfrm>
            <a:off x="8791560" y="978120"/>
            <a:ext cx="107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52" name="CustomShape 41"/>
          <p:cNvSpPr/>
          <p:nvPr/>
        </p:nvSpPr>
        <p:spPr>
          <a:xfrm>
            <a:off x="6167160" y="978120"/>
            <a:ext cx="5356080" cy="556920"/>
          </a:xfrm>
          <a:prstGeom prst="rect">
            <a:avLst/>
          </a:prstGeom>
          <a:blipFill rotWithShape="0">
            <a:blip r:embed="rId9"/>
            <a:stretch>
              <a:fillRect l="0" t="-1858" r="-3030" b="-3230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3" name="CustomShape 42"/>
          <p:cNvSpPr/>
          <p:nvPr/>
        </p:nvSpPr>
        <p:spPr>
          <a:xfrm>
            <a:off x="8791560" y="1726200"/>
            <a:ext cx="107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54" name="CustomShape 43"/>
          <p:cNvSpPr/>
          <p:nvPr/>
        </p:nvSpPr>
        <p:spPr>
          <a:xfrm>
            <a:off x="6167160" y="1726200"/>
            <a:ext cx="5356080" cy="556920"/>
          </a:xfrm>
          <a:prstGeom prst="rect">
            <a:avLst/>
          </a:prstGeom>
          <a:blipFill rotWithShape="0">
            <a:blip r:embed="rId10"/>
            <a:stretch>
              <a:fillRect l="0" t="-1858" r="-3030" b="-3230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5" name="CustomShape 44"/>
          <p:cNvSpPr/>
          <p:nvPr/>
        </p:nvSpPr>
        <p:spPr>
          <a:xfrm>
            <a:off x="8791560" y="2474640"/>
            <a:ext cx="107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56" name="CustomShape 45"/>
          <p:cNvSpPr/>
          <p:nvPr/>
        </p:nvSpPr>
        <p:spPr>
          <a:xfrm>
            <a:off x="6167160" y="2474640"/>
            <a:ext cx="5356080" cy="556920"/>
          </a:xfrm>
          <a:prstGeom prst="rect">
            <a:avLst/>
          </a:prstGeom>
          <a:blipFill rotWithShape="0">
            <a:blip r:embed="rId11"/>
            <a:stretch>
              <a:fillRect l="0" t="-1873" r="-3030" b="-3121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57" name="CustomShape 46"/>
          <p:cNvSpPr/>
          <p:nvPr/>
        </p:nvSpPr>
        <p:spPr>
          <a:xfrm>
            <a:off x="8791560" y="3225240"/>
            <a:ext cx="107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558" name="CustomShape 47"/>
          <p:cNvSpPr/>
          <p:nvPr/>
        </p:nvSpPr>
        <p:spPr>
          <a:xfrm>
            <a:off x="6167160" y="3225240"/>
            <a:ext cx="5356080" cy="556920"/>
          </a:xfrm>
          <a:prstGeom prst="rect">
            <a:avLst/>
          </a:prstGeom>
          <a:blipFill rotWithShape="0">
            <a:blip r:embed="rId12"/>
            <a:stretch>
              <a:fillRect l="0" t="-1858" r="-3030" b="-3230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559" name="Ink 1" descr=""/>
          <p:cNvPicPr/>
          <p:nvPr/>
        </p:nvPicPr>
        <p:blipFill>
          <a:blip r:embed="rId13"/>
          <a:stretch/>
        </p:blipFill>
        <p:spPr>
          <a:xfrm>
            <a:off x="203040" y="152280"/>
            <a:ext cx="11910600" cy="660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0" y="-7560"/>
            <a:ext cx="1191420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Neural Network Representation learning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7172280" y="1226880"/>
            <a:ext cx="280800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Given input x:</a:t>
            </a:r>
            <a:endParaRPr b="0" lang="en-IN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2" name="Formula 3"/>
              <p:cNvSpPr txBox="1"/>
              <p:nvPr/>
            </p:nvSpPr>
            <p:spPr>
              <a:xfrm>
                <a:off x="7746120" y="1955520"/>
                <a:ext cx="2987280" cy="457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563" name="CustomShape 4"/>
          <p:cNvSpPr/>
          <p:nvPr/>
        </p:nvSpPr>
        <p:spPr>
          <a:xfrm>
            <a:off x="7746120" y="1955520"/>
            <a:ext cx="2987280" cy="457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4" name="Formula 5"/>
              <p:cNvSpPr txBox="1"/>
              <p:nvPr/>
            </p:nvSpPr>
            <p:spPr>
              <a:xfrm>
                <a:off x="7746120" y="2934360"/>
                <a:ext cx="2164680" cy="457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565" name="CustomShape 6"/>
          <p:cNvSpPr/>
          <p:nvPr/>
        </p:nvSpPr>
        <p:spPr>
          <a:xfrm>
            <a:off x="7746120" y="2934360"/>
            <a:ext cx="2164680" cy="4579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6" name="Formula 7"/>
              <p:cNvSpPr txBox="1"/>
              <p:nvPr/>
            </p:nvSpPr>
            <p:spPr>
              <a:xfrm>
                <a:off x="7746120" y="3913200"/>
                <a:ext cx="3345480" cy="457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 xml:space="preserve"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567" name="CustomShape 8"/>
          <p:cNvSpPr/>
          <p:nvPr/>
        </p:nvSpPr>
        <p:spPr>
          <a:xfrm>
            <a:off x="7746120" y="3913200"/>
            <a:ext cx="3345480" cy="4579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68" name="Formula 9"/>
              <p:cNvSpPr txBox="1"/>
              <p:nvPr/>
            </p:nvSpPr>
            <p:spPr>
              <a:xfrm>
                <a:off x="7746120" y="4892400"/>
                <a:ext cx="2164680" cy="457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569" name="CustomShape 10"/>
          <p:cNvSpPr/>
          <p:nvPr/>
        </p:nvSpPr>
        <p:spPr>
          <a:xfrm>
            <a:off x="7746120" y="4892400"/>
            <a:ext cx="2164680" cy="45792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70" name="Formula 11"/>
              <p:cNvSpPr txBox="1"/>
              <p:nvPr/>
            </p:nvSpPr>
            <p:spPr>
              <a:xfrm>
                <a:off x="496800" y="1561680"/>
                <a:ext cx="75924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71" name="CustomShape 12"/>
          <p:cNvSpPr/>
          <p:nvPr/>
        </p:nvSpPr>
        <p:spPr>
          <a:xfrm>
            <a:off x="496800" y="1561680"/>
            <a:ext cx="759240" cy="5544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72" name="Formula 13"/>
              <p:cNvSpPr txBox="1"/>
              <p:nvPr/>
            </p:nvSpPr>
            <p:spPr>
              <a:xfrm>
                <a:off x="496800" y="2251800"/>
                <a:ext cx="76824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73" name="CustomShape 14"/>
          <p:cNvSpPr/>
          <p:nvPr/>
        </p:nvSpPr>
        <p:spPr>
          <a:xfrm>
            <a:off x="496800" y="2251800"/>
            <a:ext cx="768240" cy="5544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574" name="Formula 15"/>
              <p:cNvSpPr txBox="1"/>
              <p:nvPr/>
            </p:nvSpPr>
            <p:spPr>
              <a:xfrm>
                <a:off x="496800" y="2942280"/>
                <a:ext cx="76824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575" name="CustomShape 16"/>
          <p:cNvSpPr/>
          <p:nvPr/>
        </p:nvSpPr>
        <p:spPr>
          <a:xfrm>
            <a:off x="496800" y="2942280"/>
            <a:ext cx="768240" cy="55440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76" name="CustomShape 17"/>
          <p:cNvSpPr/>
          <p:nvPr/>
        </p:nvSpPr>
        <p:spPr>
          <a:xfrm>
            <a:off x="4388760" y="2475000"/>
            <a:ext cx="70308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18"/>
          <p:cNvSpPr/>
          <p:nvPr/>
        </p:nvSpPr>
        <p:spPr>
          <a:xfrm>
            <a:off x="2295000" y="1088280"/>
            <a:ext cx="573120" cy="4842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578" name="Formula 19"/>
              <p:cNvSpPr txBox="1"/>
              <p:nvPr/>
            </p:nvSpPr>
            <p:spPr>
              <a:xfrm>
                <a:off x="5164920" y="2302920"/>
                <a:ext cx="502560" cy="383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579" name="CustomShape 20"/>
          <p:cNvSpPr/>
          <p:nvPr/>
        </p:nvSpPr>
        <p:spPr>
          <a:xfrm>
            <a:off x="5164920" y="2302920"/>
            <a:ext cx="502560" cy="383760"/>
          </a:xfrm>
          <a:prstGeom prst="rect">
            <a:avLst/>
          </a:prstGeom>
          <a:blipFill rotWithShape="0">
            <a:blip r:embed="rId8"/>
            <a:stretch>
              <a:fillRect l="0" t="0" r="0" b="-5731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580" name="CustomShape 21"/>
          <p:cNvSpPr/>
          <p:nvPr/>
        </p:nvSpPr>
        <p:spPr>
          <a:xfrm>
            <a:off x="2295000" y="1828080"/>
            <a:ext cx="573120" cy="4842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1" name="CustomShape 22"/>
          <p:cNvSpPr/>
          <p:nvPr/>
        </p:nvSpPr>
        <p:spPr>
          <a:xfrm>
            <a:off x="2295000" y="2567520"/>
            <a:ext cx="573120" cy="4842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23"/>
          <p:cNvSpPr/>
          <p:nvPr/>
        </p:nvSpPr>
        <p:spPr>
          <a:xfrm>
            <a:off x="2295000" y="3306960"/>
            <a:ext cx="573120" cy="4842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3" name="CustomShape 24"/>
          <p:cNvSpPr/>
          <p:nvPr/>
        </p:nvSpPr>
        <p:spPr>
          <a:xfrm>
            <a:off x="2870280" y="1331640"/>
            <a:ext cx="1024920" cy="96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25"/>
          <p:cNvSpPr/>
          <p:nvPr/>
        </p:nvSpPr>
        <p:spPr>
          <a:xfrm>
            <a:off x="2870280" y="2071080"/>
            <a:ext cx="940320" cy="396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26"/>
          <p:cNvSpPr/>
          <p:nvPr/>
        </p:nvSpPr>
        <p:spPr>
          <a:xfrm flipV="1">
            <a:off x="2870280" y="1787400"/>
            <a:ext cx="940320" cy="33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6" name="CustomShape 27"/>
          <p:cNvSpPr/>
          <p:nvPr/>
        </p:nvSpPr>
        <p:spPr>
          <a:xfrm flipV="1">
            <a:off x="2786040" y="1168920"/>
            <a:ext cx="1109160" cy="73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7" name="CustomShape 28"/>
          <p:cNvSpPr/>
          <p:nvPr/>
        </p:nvSpPr>
        <p:spPr>
          <a:xfrm>
            <a:off x="3813480" y="2226960"/>
            <a:ext cx="573120" cy="4842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CustomShape 29"/>
          <p:cNvSpPr/>
          <p:nvPr/>
        </p:nvSpPr>
        <p:spPr>
          <a:xfrm flipV="1">
            <a:off x="1267560" y="313200"/>
            <a:ext cx="1024920" cy="50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89" name="CustomShape 30"/>
          <p:cNvSpPr/>
          <p:nvPr/>
        </p:nvSpPr>
        <p:spPr>
          <a:xfrm flipV="1">
            <a:off x="1267560" y="1150560"/>
            <a:ext cx="1024920" cy="456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31"/>
          <p:cNvSpPr/>
          <p:nvPr/>
        </p:nvSpPr>
        <p:spPr>
          <a:xfrm flipV="1">
            <a:off x="1267560" y="1988280"/>
            <a:ext cx="1024920" cy="40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1" name="CustomShape 32"/>
          <p:cNvSpPr/>
          <p:nvPr/>
        </p:nvSpPr>
        <p:spPr>
          <a:xfrm>
            <a:off x="1267560" y="3220560"/>
            <a:ext cx="1024920" cy="327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2" name="CustomShape 33"/>
          <p:cNvSpPr/>
          <p:nvPr/>
        </p:nvSpPr>
        <p:spPr>
          <a:xfrm flipV="1">
            <a:off x="1267560" y="-1932480"/>
            <a:ext cx="1109160" cy="171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3" name="CustomShape 34"/>
          <p:cNvSpPr/>
          <p:nvPr/>
        </p:nvSpPr>
        <p:spPr>
          <a:xfrm flipV="1">
            <a:off x="1267560" y="285840"/>
            <a:ext cx="1109160" cy="97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4" name="CustomShape 35"/>
          <p:cNvSpPr/>
          <p:nvPr/>
        </p:nvSpPr>
        <p:spPr>
          <a:xfrm flipV="1">
            <a:off x="1267560" y="-1067760"/>
            <a:ext cx="1024920" cy="1195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5" name="CustomShape 36"/>
          <p:cNvSpPr/>
          <p:nvPr/>
        </p:nvSpPr>
        <p:spPr>
          <a:xfrm>
            <a:off x="1267560" y="2530440"/>
            <a:ext cx="1109160" cy="84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6" name="CustomShape 37"/>
          <p:cNvSpPr/>
          <p:nvPr/>
        </p:nvSpPr>
        <p:spPr>
          <a:xfrm>
            <a:off x="1267560" y="2530440"/>
            <a:ext cx="1109160" cy="10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38"/>
          <p:cNvSpPr/>
          <p:nvPr/>
        </p:nvSpPr>
        <p:spPr>
          <a:xfrm>
            <a:off x="1267560" y="1839960"/>
            <a:ext cx="1024920" cy="22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39"/>
          <p:cNvSpPr/>
          <p:nvPr/>
        </p:nvSpPr>
        <p:spPr>
          <a:xfrm>
            <a:off x="1267560" y="1839960"/>
            <a:ext cx="1024920" cy="96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599" name="CustomShape 40"/>
          <p:cNvSpPr/>
          <p:nvPr/>
        </p:nvSpPr>
        <p:spPr>
          <a:xfrm>
            <a:off x="1267560" y="1839960"/>
            <a:ext cx="1109160" cy="153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600" name="Formula 41"/>
              <p:cNvSpPr txBox="1"/>
              <p:nvPr/>
            </p:nvSpPr>
            <p:spPr>
              <a:xfrm>
                <a:off x="2227320" y="1080720"/>
                <a:ext cx="720000" cy="471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601" name="CustomShape 42"/>
          <p:cNvSpPr/>
          <p:nvPr/>
        </p:nvSpPr>
        <p:spPr>
          <a:xfrm>
            <a:off x="2227320" y="1080720"/>
            <a:ext cx="720000" cy="471240"/>
          </a:xfrm>
          <a:prstGeom prst="rect">
            <a:avLst/>
          </a:prstGeom>
          <a:blipFill rotWithShape="0">
            <a:blip r:embed="rId9"/>
            <a:stretch>
              <a:fillRect l="0" t="0" r="0" b="-206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02" name="Formula 43"/>
              <p:cNvSpPr txBox="1"/>
              <p:nvPr/>
            </p:nvSpPr>
            <p:spPr>
              <a:xfrm>
                <a:off x="2227320" y="1819440"/>
                <a:ext cx="639360" cy="471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603" name="CustomShape 44"/>
          <p:cNvSpPr/>
          <p:nvPr/>
        </p:nvSpPr>
        <p:spPr>
          <a:xfrm>
            <a:off x="2227320" y="1819440"/>
            <a:ext cx="639360" cy="47160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04" name="Formula 45"/>
              <p:cNvSpPr txBox="1"/>
              <p:nvPr/>
            </p:nvSpPr>
            <p:spPr>
              <a:xfrm>
                <a:off x="2227320" y="2558160"/>
                <a:ext cx="750240" cy="473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605" name="CustomShape 46"/>
          <p:cNvSpPr/>
          <p:nvPr/>
        </p:nvSpPr>
        <p:spPr>
          <a:xfrm>
            <a:off x="2227320" y="2558160"/>
            <a:ext cx="750240" cy="47304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06" name="Formula 47"/>
              <p:cNvSpPr txBox="1"/>
              <p:nvPr/>
            </p:nvSpPr>
            <p:spPr>
              <a:xfrm>
                <a:off x="2227320" y="3298680"/>
                <a:ext cx="740160" cy="470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607" name="CustomShape 48"/>
          <p:cNvSpPr/>
          <p:nvPr/>
        </p:nvSpPr>
        <p:spPr>
          <a:xfrm>
            <a:off x="2227320" y="3298680"/>
            <a:ext cx="740160" cy="470880"/>
          </a:xfrm>
          <a:prstGeom prst="rect">
            <a:avLst/>
          </a:prstGeom>
          <a:blipFill rotWithShape="0">
            <a:blip r:embed="rId12"/>
            <a:stretch>
              <a:fillRect l="0" t="0" r="0" b="-822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08" name="Ink 1" descr=""/>
          <p:cNvPicPr/>
          <p:nvPr/>
        </p:nvPicPr>
        <p:blipFill>
          <a:blip r:embed="rId13"/>
          <a:stretch/>
        </p:blipFill>
        <p:spPr>
          <a:xfrm>
            <a:off x="304920" y="863640"/>
            <a:ext cx="11325960" cy="517320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1523880" y="1122480"/>
            <a:ext cx="9141480" cy="23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ffff"/>
                </a:solidFill>
                <a:latin typeface="Calibri Light"/>
                <a:ea typeface="DejaVu Sans"/>
              </a:rPr>
              <a:t>Forward Propagation Implementation in Python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610" name="CustomShape 2"/>
          <p:cNvSpPr/>
          <p:nvPr/>
        </p:nvSpPr>
        <p:spPr>
          <a:xfrm>
            <a:off x="1388880" y="5199840"/>
            <a:ext cx="9141480" cy="112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[ Once Again ]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a14="http://schemas.microsoft.com/office/drawing/2010/main" Requires="a14">
          <p:sp>
            <p:nvSpPr>
              <p:cNvPr id="611" name="Formula 1"/>
              <p:cNvSpPr txBox="1"/>
              <p:nvPr/>
            </p:nvSpPr>
            <p:spPr>
              <a:xfrm>
                <a:off x="1839240" y="1391400"/>
                <a:ext cx="2604600" cy="591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𝑧</m:t>
                    </m:r>
                    <m:r>
                      <m:t xml:space="preserve">=</m:t>
                    </m:r>
                    <m:sSup>
                      <m:e>
                        <m:r>
                          <m:t xml:space="preserve">𝑤</m:t>
                        </m:r>
                      </m:e>
                      <m:sup>
                        <m:r>
                          <m:t xml:space="preserve">𝑇</m:t>
                        </m:r>
                      </m:sup>
                    </m:sSup>
                    <m:r>
                      <m:t xml:space="preserve">𝑥</m:t>
                    </m:r>
                    <m:r>
                      <m:t xml:space="preserve">+</m:t>
                    </m:r>
                    <m:r>
                      <m:t xml:space="preserve">𝑏</m:t>
                    </m:r>
                  </m:oMath>
                </a14:m>
              </a:p>
            </p:txBody>
          </p:sp>
        </mc:Choice>
        <mc:Fallback/>
      </mc:AlternateContent>
      <p:sp>
        <p:nvSpPr>
          <p:cNvPr id="612" name="CustomShape 2"/>
          <p:cNvSpPr/>
          <p:nvPr/>
        </p:nvSpPr>
        <p:spPr>
          <a:xfrm>
            <a:off x="1839240" y="1391400"/>
            <a:ext cx="2604600" cy="591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13" name="Formula 3"/>
              <p:cNvSpPr txBox="1"/>
              <p:nvPr/>
            </p:nvSpPr>
            <p:spPr>
              <a:xfrm>
                <a:off x="1839240" y="1971000"/>
                <a:ext cx="2704680" cy="582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  <m:r>
                      <m:t xml:space="preserve">=</m:t>
                    </m:r>
                    <m:r>
                      <m:t xml:space="preserve">𝑎</m:t>
                    </m:r>
                    <m:r>
                      <m:t xml:space="preserve">=</m:t>
                    </m:r>
                    <m:r>
                      <m:t xml:space="preserve"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614" name="CustomShape 4"/>
          <p:cNvSpPr/>
          <p:nvPr/>
        </p:nvSpPr>
        <p:spPr>
          <a:xfrm>
            <a:off x="1839240" y="1971000"/>
            <a:ext cx="2704680" cy="5821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15" name="Formula 5"/>
              <p:cNvSpPr txBox="1"/>
              <p:nvPr/>
            </p:nvSpPr>
            <p:spPr>
              <a:xfrm>
                <a:off x="1631880" y="2564640"/>
                <a:ext cx="8047080" cy="582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ℒ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𝑎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=</m:t>
                    </m:r>
                    <m:r>
                      <m:t xml:space="preserve">−</m:t>
                    </m:r>
                  </m:oMath>
                </a14:m>
              </a:p>
            </p:txBody>
          </p:sp>
        </mc:Choice>
        <mc:Fallback/>
      </mc:AlternateContent>
      <p:sp>
        <p:nvSpPr>
          <p:cNvPr id="616" name="CustomShape 6"/>
          <p:cNvSpPr/>
          <p:nvPr/>
        </p:nvSpPr>
        <p:spPr>
          <a:xfrm>
            <a:off x="1631880" y="2564640"/>
            <a:ext cx="8047080" cy="5821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17" name="CustomShape 7"/>
          <p:cNvSpPr/>
          <p:nvPr/>
        </p:nvSpPr>
        <p:spPr>
          <a:xfrm>
            <a:off x="27720" y="-26568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recap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618" name="Ink 9" descr=""/>
          <p:cNvPicPr/>
          <p:nvPr/>
        </p:nvPicPr>
        <p:blipFill>
          <a:blip r:embed="rId4"/>
          <a:stretch/>
        </p:blipFill>
        <p:spPr>
          <a:xfrm>
            <a:off x="1079640" y="1733400"/>
            <a:ext cx="9306720" cy="418896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182880" y="18288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derivatives</a:t>
            </a:r>
            <a:endParaRPr b="0" lang="en-IN" sz="4400" spc="-1" strike="noStrike">
              <a:latin typeface="Arial"/>
            </a:endParaRPr>
          </a:p>
        </p:txBody>
      </p:sp>
      <p:graphicFrame>
        <p:nvGraphicFramePr>
          <p:cNvPr id="620" name="Table 2"/>
          <p:cNvGraphicFramePr/>
          <p:nvPr/>
        </p:nvGraphicFramePr>
        <p:xfrm>
          <a:off x="2458440" y="2554560"/>
          <a:ext cx="4131720" cy="578520"/>
        </p:xfrm>
        <a:graphic>
          <a:graphicData uri="http://schemas.openxmlformats.org/drawingml/2006/table">
            <a:tbl>
              <a:tblPr/>
              <a:tblGrid>
                <a:gridCol w="4132080"/>
              </a:tblGrid>
              <a:tr h="578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1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mc:AlternateContent>
        <mc:Choice xmlns:a14="http://schemas.microsoft.com/office/drawing/2010/main" Requires="a14">
          <p:sp>
            <p:nvSpPr>
              <p:cNvPr id="621" name="Formula 3"/>
              <p:cNvSpPr txBox="1"/>
              <p:nvPr/>
            </p:nvSpPr>
            <p:spPr>
              <a:xfrm>
                <a:off x="955440" y="1580400"/>
                <a:ext cx="507600" cy="489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622" name="CustomShape 4"/>
          <p:cNvSpPr/>
          <p:nvPr/>
        </p:nvSpPr>
        <p:spPr>
          <a:xfrm>
            <a:off x="955440" y="1580400"/>
            <a:ext cx="507600" cy="4899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23" name="Formula 5"/>
              <p:cNvSpPr txBox="1"/>
              <p:nvPr/>
            </p:nvSpPr>
            <p:spPr>
              <a:xfrm>
                <a:off x="955440" y="2097720"/>
                <a:ext cx="582840" cy="489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𝑤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624" name="CustomShape 6"/>
          <p:cNvSpPr/>
          <p:nvPr/>
        </p:nvSpPr>
        <p:spPr>
          <a:xfrm>
            <a:off x="955440" y="2097720"/>
            <a:ext cx="582840" cy="4899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25" name="Formula 7"/>
              <p:cNvSpPr txBox="1"/>
              <p:nvPr/>
            </p:nvSpPr>
            <p:spPr>
              <a:xfrm>
                <a:off x="955440" y="2614680"/>
                <a:ext cx="507600" cy="489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626" name="CustomShape 8"/>
          <p:cNvSpPr/>
          <p:nvPr/>
        </p:nvSpPr>
        <p:spPr>
          <a:xfrm>
            <a:off x="955440" y="2614680"/>
            <a:ext cx="507600" cy="4899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27" name="Formula 9"/>
              <p:cNvSpPr txBox="1"/>
              <p:nvPr/>
            </p:nvSpPr>
            <p:spPr>
              <a:xfrm>
                <a:off x="955440" y="3131640"/>
                <a:ext cx="582840" cy="489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𝑤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628" name="CustomShape 10"/>
          <p:cNvSpPr/>
          <p:nvPr/>
        </p:nvSpPr>
        <p:spPr>
          <a:xfrm>
            <a:off x="955440" y="3131640"/>
            <a:ext cx="582840" cy="4899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29" name="CustomShape 11"/>
          <p:cNvSpPr/>
          <p:nvPr/>
        </p:nvSpPr>
        <p:spPr>
          <a:xfrm>
            <a:off x="955440" y="3648600"/>
            <a:ext cx="44172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b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30" name="CustomShape 12"/>
          <p:cNvSpPr/>
          <p:nvPr/>
        </p:nvSpPr>
        <p:spPr>
          <a:xfrm>
            <a:off x="1540800" y="2343960"/>
            <a:ext cx="915120" cy="49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1" name="CustomShape 13"/>
          <p:cNvSpPr/>
          <p:nvPr/>
        </p:nvSpPr>
        <p:spPr>
          <a:xfrm flipV="1">
            <a:off x="1465200" y="2788560"/>
            <a:ext cx="915120" cy="53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2" name="CustomShape 14"/>
          <p:cNvSpPr/>
          <p:nvPr/>
        </p:nvSpPr>
        <p:spPr>
          <a:xfrm flipV="1">
            <a:off x="1242720" y="2900880"/>
            <a:ext cx="1056240" cy="104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3" name="CustomShape 15"/>
          <p:cNvSpPr/>
          <p:nvPr/>
        </p:nvSpPr>
        <p:spPr>
          <a:xfrm>
            <a:off x="1465560" y="1826640"/>
            <a:ext cx="990360" cy="101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34" name="CustomShape 16"/>
          <p:cNvSpPr/>
          <p:nvPr/>
        </p:nvSpPr>
        <p:spPr>
          <a:xfrm flipV="1">
            <a:off x="1465560" y="2807640"/>
            <a:ext cx="990360" cy="14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35" name="Table 17"/>
          <p:cNvGraphicFramePr/>
          <p:nvPr/>
        </p:nvGraphicFramePr>
        <p:xfrm>
          <a:off x="7207200" y="2550240"/>
          <a:ext cx="1984320" cy="578520"/>
        </p:xfrm>
        <a:graphic>
          <a:graphicData uri="http://schemas.openxmlformats.org/drawingml/2006/table">
            <a:tbl>
              <a:tblPr/>
              <a:tblGrid>
                <a:gridCol w="1984680"/>
              </a:tblGrid>
              <a:tr h="578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6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36" name="CustomShape 18"/>
          <p:cNvSpPr/>
          <p:nvPr/>
        </p:nvSpPr>
        <p:spPr>
          <a:xfrm flipV="1">
            <a:off x="9191880" y="2788560"/>
            <a:ext cx="61380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graphicFrame>
        <p:nvGraphicFramePr>
          <p:cNvPr id="637" name="Table 19"/>
          <p:cNvGraphicFramePr/>
          <p:nvPr/>
        </p:nvGraphicFramePr>
        <p:xfrm>
          <a:off x="9808200" y="2550240"/>
          <a:ext cx="1378800" cy="578520"/>
        </p:xfrm>
        <a:graphic>
          <a:graphicData uri="http://schemas.openxmlformats.org/drawingml/2006/table">
            <a:tbl>
              <a:tblPr/>
              <a:tblGrid>
                <a:gridCol w="1379160"/>
              </a:tblGrid>
              <a:tr h="57888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 rotWithShape="0">
                      <a:blip r:embed="rId7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38" name="CustomShape 20"/>
          <p:cNvSpPr/>
          <p:nvPr/>
        </p:nvSpPr>
        <p:spPr>
          <a:xfrm flipV="1">
            <a:off x="6590520" y="2831760"/>
            <a:ext cx="613800" cy="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639" name="Ink 1" descr=""/>
          <p:cNvPicPr/>
          <p:nvPr/>
        </p:nvPicPr>
        <p:blipFill>
          <a:blip r:embed="rId8"/>
          <a:stretch/>
        </p:blipFill>
        <p:spPr>
          <a:xfrm>
            <a:off x="635040" y="2394000"/>
            <a:ext cx="11180160" cy="38905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905040" y="1622880"/>
            <a:ext cx="10095480" cy="31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8800" spc="-1" strike="noStrike">
                <a:solidFill>
                  <a:srgbClr val="7f7f7f"/>
                </a:solidFill>
                <a:latin typeface="DejaVu Serif"/>
                <a:ea typeface="DejaVu Sans"/>
              </a:rPr>
              <a:t>AI will take jobs</a:t>
            </a:r>
            <a:endParaRPr b="0" lang="en-IN" sz="8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8800" spc="-1" strike="noStrike">
                <a:solidFill>
                  <a:srgbClr val="ffffff"/>
                </a:solidFill>
                <a:latin typeface="DejaVu Serif"/>
                <a:ea typeface="DejaVu Sans"/>
              </a:rPr>
              <a:t>But not yours</a:t>
            </a:r>
            <a:endParaRPr b="0" lang="en-IN" sz="88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823560" y="5867280"/>
            <a:ext cx="426456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IN" sz="2200" spc="-1" strike="noStrike">
                <a:solidFill>
                  <a:srgbClr val="ffffff"/>
                </a:solidFill>
                <a:latin typeface="바탕"/>
                <a:ea typeface="바탕"/>
              </a:rPr>
              <a:t>But don’t hold me against it if it does.</a:t>
            </a:r>
            <a:endParaRPr b="0" i="1" lang="en-IN" sz="22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>
            <a:off x="238320" y="110160"/>
            <a:ext cx="10513080" cy="13230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on </a:t>
            </a:r>
            <a:r>
              <a:rPr b="0" i="1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m</a:t>
            </a: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 examples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641" name="Ink 1" descr=""/>
          <p:cNvPicPr/>
          <p:nvPr/>
        </p:nvPicPr>
        <p:blipFill>
          <a:blip r:embed="rId1"/>
          <a:stretch/>
        </p:blipFill>
        <p:spPr>
          <a:xfrm>
            <a:off x="1244520" y="1575360"/>
            <a:ext cx="10653120" cy="396036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1395000" y="1147320"/>
            <a:ext cx="973152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ffff"/>
                </a:solidFill>
                <a:latin typeface="Calibri Light"/>
                <a:ea typeface="DejaVu Sans"/>
              </a:rPr>
              <a:t>What the </a:t>
            </a:r>
            <a:r>
              <a:rPr b="0" lang="en-IN" sz="7200" spc="-1" strike="noStrike">
                <a:solidFill>
                  <a:srgbClr val="808080"/>
                </a:solidFill>
                <a:latin typeface="Calibri Light"/>
                <a:ea typeface="DejaVu Sans"/>
              </a:rPr>
              <a:t>Fuss</a:t>
            </a:r>
            <a:r>
              <a:rPr b="0" lang="en-IN" sz="7200" spc="-1" strike="noStrike">
                <a:solidFill>
                  <a:srgbClr val="ffffff"/>
                </a:solidFill>
                <a:latin typeface="Calibri Light"/>
                <a:ea typeface="DejaVu Sans"/>
              </a:rPr>
              <a:t> of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643" name="CustomShape 2"/>
          <p:cNvSpPr/>
          <p:nvPr/>
        </p:nvSpPr>
        <p:spPr>
          <a:xfrm>
            <a:off x="2168280" y="3170160"/>
            <a:ext cx="8196840" cy="11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0000"/>
                </a:solidFill>
                <a:latin typeface="Calibri"/>
                <a:ea typeface="DejaVu Sans"/>
              </a:rPr>
              <a:t>Activation functions ?</a:t>
            </a:r>
            <a:endParaRPr b="0" lang="en-IN" sz="7200" spc="-1" strike="noStrike"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CustomShape 1"/>
          <p:cNvSpPr/>
          <p:nvPr/>
        </p:nvSpPr>
        <p:spPr>
          <a:xfrm>
            <a:off x="124200" y="417960"/>
            <a:ext cx="10555920" cy="70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Pros and cons of activation functions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645" name="Picture 82" descr=""/>
          <p:cNvPicPr/>
          <p:nvPr/>
        </p:nvPicPr>
        <p:blipFill>
          <a:blip r:embed="rId1"/>
          <a:stretch/>
        </p:blipFill>
        <p:spPr>
          <a:xfrm>
            <a:off x="670680" y="1431720"/>
            <a:ext cx="3026520" cy="1276920"/>
          </a:xfrm>
          <a:prstGeom prst="rect">
            <a:avLst/>
          </a:prstGeom>
          <a:ln>
            <a:noFill/>
          </a:ln>
        </p:spPr>
      </p:pic>
      <p:sp>
        <p:nvSpPr>
          <p:cNvPr id="646" name="CustomShape 2"/>
          <p:cNvSpPr/>
          <p:nvPr/>
        </p:nvSpPr>
        <p:spPr>
          <a:xfrm>
            <a:off x="2208960" y="781560"/>
            <a:ext cx="4075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47" name="CustomShape 3"/>
          <p:cNvSpPr/>
          <p:nvPr/>
        </p:nvSpPr>
        <p:spPr>
          <a:xfrm>
            <a:off x="479520" y="2675880"/>
            <a:ext cx="344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48" name="CustomShape 4"/>
          <p:cNvSpPr/>
          <p:nvPr/>
        </p:nvSpPr>
        <p:spPr>
          <a:xfrm flipV="1">
            <a:off x="2208960" y="4490640"/>
            <a:ext cx="360" cy="147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49" name="CustomShape 5"/>
          <p:cNvSpPr/>
          <p:nvPr/>
        </p:nvSpPr>
        <p:spPr>
          <a:xfrm>
            <a:off x="3827160" y="2457720"/>
            <a:ext cx="37080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50" name="CustomShape 6"/>
          <p:cNvSpPr/>
          <p:nvPr/>
        </p:nvSpPr>
        <p:spPr>
          <a:xfrm>
            <a:off x="400320" y="3025440"/>
            <a:ext cx="16084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sigmoid:</a:t>
            </a:r>
            <a:endParaRPr b="0" lang="en-IN" sz="2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51" name="Formula 7"/>
              <p:cNvSpPr txBox="1"/>
              <p:nvPr/>
            </p:nvSpPr>
            <p:spPr>
              <a:xfrm>
                <a:off x="2037240" y="2850480"/>
                <a:ext cx="2008440" cy="765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𝑎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1</m:t>
                        </m:r>
                        <m:r>
                          <m:t xml:space="preserve">+</m:t>
                        </m:r>
                        <m:sSup>
                          <m:e>
                            <m:r>
                              <m:t xml:space="preserve">𝑒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𝑧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652" name="CustomShape 8"/>
          <p:cNvSpPr/>
          <p:nvPr/>
        </p:nvSpPr>
        <p:spPr>
          <a:xfrm>
            <a:off x="2037240" y="2850480"/>
            <a:ext cx="2008440" cy="765360"/>
          </a:xfrm>
          <a:prstGeom prst="rect">
            <a:avLst/>
          </a:prstGeom>
          <a:blipFill rotWithShape="0">
            <a:blip r:embed="rId2"/>
            <a:stretch>
              <a:fillRect l="0" t="0" r="0" b="-5286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53" name="CustomShape 9"/>
          <p:cNvSpPr/>
          <p:nvPr/>
        </p:nvSpPr>
        <p:spPr>
          <a:xfrm>
            <a:off x="7208640" y="6087600"/>
            <a:ext cx="346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54" name="CustomShape 10"/>
          <p:cNvSpPr/>
          <p:nvPr/>
        </p:nvSpPr>
        <p:spPr>
          <a:xfrm flipV="1">
            <a:off x="8942400" y="1383480"/>
            <a:ext cx="360" cy="156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55" name="CustomShape 11"/>
          <p:cNvSpPr/>
          <p:nvPr/>
        </p:nvSpPr>
        <p:spPr>
          <a:xfrm>
            <a:off x="10681200" y="5879880"/>
            <a:ext cx="37080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56" name="Line 12"/>
          <p:cNvSpPr/>
          <p:nvPr/>
        </p:nvSpPr>
        <p:spPr>
          <a:xfrm flipV="1">
            <a:off x="8942040" y="4655160"/>
            <a:ext cx="1436760" cy="14230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Line 13"/>
          <p:cNvSpPr/>
          <p:nvPr/>
        </p:nvSpPr>
        <p:spPr>
          <a:xfrm flipV="1">
            <a:off x="7429320" y="6076440"/>
            <a:ext cx="1512720" cy="14652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8" name="CustomShape 14"/>
          <p:cNvSpPr/>
          <p:nvPr/>
        </p:nvSpPr>
        <p:spPr>
          <a:xfrm>
            <a:off x="8932680" y="4070520"/>
            <a:ext cx="4075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59" name="CustomShape 15"/>
          <p:cNvSpPr/>
          <p:nvPr/>
        </p:nvSpPr>
        <p:spPr>
          <a:xfrm>
            <a:off x="10637280" y="2034360"/>
            <a:ext cx="39384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x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660" name="Picture 87" descr=""/>
          <p:cNvPicPr/>
          <p:nvPr/>
        </p:nvPicPr>
        <p:blipFill>
          <a:blip r:embed="rId3"/>
          <a:stretch/>
        </p:blipFill>
        <p:spPr>
          <a:xfrm>
            <a:off x="7416720" y="1506240"/>
            <a:ext cx="3026520" cy="1387080"/>
          </a:xfrm>
          <a:prstGeom prst="rect">
            <a:avLst/>
          </a:prstGeom>
          <a:ln>
            <a:noFill/>
          </a:ln>
        </p:spPr>
      </p:pic>
      <p:sp>
        <p:nvSpPr>
          <p:cNvPr id="661" name="CustomShape 16"/>
          <p:cNvSpPr/>
          <p:nvPr/>
        </p:nvSpPr>
        <p:spPr>
          <a:xfrm>
            <a:off x="7208640" y="2214000"/>
            <a:ext cx="344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62" name="CustomShape 17"/>
          <p:cNvSpPr/>
          <p:nvPr/>
        </p:nvSpPr>
        <p:spPr>
          <a:xfrm>
            <a:off x="8931600" y="4079520"/>
            <a:ext cx="360" cy="200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63" name="CustomShape 18"/>
          <p:cNvSpPr/>
          <p:nvPr/>
        </p:nvSpPr>
        <p:spPr>
          <a:xfrm>
            <a:off x="417600" y="5925960"/>
            <a:ext cx="344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64" name="CustomShape 19"/>
          <p:cNvSpPr/>
          <p:nvPr/>
        </p:nvSpPr>
        <p:spPr>
          <a:xfrm flipV="1">
            <a:off x="2140200" y="1221840"/>
            <a:ext cx="360" cy="156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65" name="CustomShape 20"/>
          <p:cNvSpPr/>
          <p:nvPr/>
        </p:nvSpPr>
        <p:spPr>
          <a:xfrm>
            <a:off x="3777480" y="5707440"/>
            <a:ext cx="37080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66" name="Line 21"/>
          <p:cNvSpPr/>
          <p:nvPr/>
        </p:nvSpPr>
        <p:spPr>
          <a:xfrm flipV="1">
            <a:off x="2140200" y="4493520"/>
            <a:ext cx="1427760" cy="14230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7" name="Line 22"/>
          <p:cNvSpPr/>
          <p:nvPr/>
        </p:nvSpPr>
        <p:spPr>
          <a:xfrm flipV="1">
            <a:off x="574920" y="5914800"/>
            <a:ext cx="1565280" cy="10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68" name="CustomShape 23"/>
          <p:cNvSpPr/>
          <p:nvPr/>
        </p:nvSpPr>
        <p:spPr>
          <a:xfrm>
            <a:off x="2143440" y="3888720"/>
            <a:ext cx="40752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69" name="Line 24"/>
          <p:cNvSpPr/>
          <p:nvPr/>
        </p:nvSpPr>
        <p:spPr>
          <a:xfrm flipV="1">
            <a:off x="574920" y="5913720"/>
            <a:ext cx="1575000" cy="10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70" name="Ink 4" descr=""/>
          <p:cNvPicPr/>
          <p:nvPr/>
        </p:nvPicPr>
        <p:blipFill>
          <a:blip r:embed="rId4"/>
          <a:stretch/>
        </p:blipFill>
        <p:spPr>
          <a:xfrm>
            <a:off x="479520" y="3033720"/>
            <a:ext cx="10989720" cy="364932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"/>
          <p:cNvSpPr/>
          <p:nvPr/>
        </p:nvSpPr>
        <p:spPr>
          <a:xfrm>
            <a:off x="2610360" y="1161720"/>
            <a:ext cx="7275600" cy="100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ffff"/>
                </a:solidFill>
                <a:latin typeface="Calibri Light"/>
                <a:ea typeface="DejaVu Sans"/>
              </a:rPr>
              <a:t>Little More Maths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672" name="CustomShape 2"/>
          <p:cNvSpPr/>
          <p:nvPr/>
        </p:nvSpPr>
        <p:spPr>
          <a:xfrm>
            <a:off x="1197000" y="3090960"/>
            <a:ext cx="10252440" cy="283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Derivatives of 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activation functions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6000" spc="-1" strike="noStrike"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42048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Sigmoid activation function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674" name="Picture 4" descr=""/>
          <p:cNvPicPr/>
          <p:nvPr/>
        </p:nvPicPr>
        <p:blipFill>
          <a:blip r:embed="rId1"/>
          <a:stretch/>
        </p:blipFill>
        <p:spPr>
          <a:xfrm>
            <a:off x="2920320" y="2140920"/>
            <a:ext cx="3026520" cy="1276920"/>
          </a:xfrm>
          <a:prstGeom prst="rect">
            <a:avLst/>
          </a:prstGeom>
          <a:ln>
            <a:noFill/>
          </a:ln>
        </p:spPr>
      </p:pic>
      <p:sp>
        <p:nvSpPr>
          <p:cNvPr id="675" name="CustomShape 2"/>
          <p:cNvSpPr/>
          <p:nvPr/>
        </p:nvSpPr>
        <p:spPr>
          <a:xfrm>
            <a:off x="4435920" y="1576080"/>
            <a:ext cx="4075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76" name="CustomShape 3"/>
          <p:cNvSpPr/>
          <p:nvPr/>
        </p:nvSpPr>
        <p:spPr>
          <a:xfrm>
            <a:off x="2729160" y="3405600"/>
            <a:ext cx="344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77" name="CustomShape 4"/>
          <p:cNvSpPr/>
          <p:nvPr/>
        </p:nvSpPr>
        <p:spPr>
          <a:xfrm flipV="1">
            <a:off x="4451400" y="1960920"/>
            <a:ext cx="360" cy="163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78" name="CustomShape 5"/>
          <p:cNvSpPr/>
          <p:nvPr/>
        </p:nvSpPr>
        <p:spPr>
          <a:xfrm>
            <a:off x="6076800" y="3187440"/>
            <a:ext cx="37080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679" name="Formula 6"/>
              <p:cNvSpPr txBox="1"/>
              <p:nvPr/>
            </p:nvSpPr>
            <p:spPr>
              <a:xfrm>
                <a:off x="6895800" y="2250000"/>
                <a:ext cx="2502360" cy="813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𝑔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1</m:t>
                        </m:r>
                        <m:r>
                          <m:t xml:space="preserve">+</m:t>
                        </m:r>
                        <m:sSup>
                          <m:e>
                            <m:r>
                              <m:t xml:space="preserve">𝑒</m:t>
                            </m:r>
                          </m:e>
                          <m:sup>
                            <m:r>
                              <m:t xml:space="preserve">−</m:t>
                            </m:r>
                            <m:r>
                              <m:t xml:space="preserve">𝑧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/>
      </mc:AlternateContent>
      <p:sp>
        <p:nvSpPr>
          <p:cNvPr id="680" name="CustomShape 7"/>
          <p:cNvSpPr/>
          <p:nvPr/>
        </p:nvSpPr>
        <p:spPr>
          <a:xfrm>
            <a:off x="6895800" y="2250000"/>
            <a:ext cx="2502360" cy="8139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681" name="Ink 9" descr=""/>
          <p:cNvPicPr/>
          <p:nvPr/>
        </p:nvPicPr>
        <p:blipFill>
          <a:blip r:embed="rId3"/>
          <a:stretch/>
        </p:blipFill>
        <p:spPr>
          <a:xfrm>
            <a:off x="69840" y="2158920"/>
            <a:ext cx="11243880" cy="458280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Picture 25" descr=""/>
          <p:cNvPicPr/>
          <p:nvPr/>
        </p:nvPicPr>
        <p:blipFill>
          <a:blip r:embed="rId1"/>
          <a:stretch/>
        </p:blipFill>
        <p:spPr>
          <a:xfrm>
            <a:off x="2535480" y="1468080"/>
            <a:ext cx="3916440" cy="23914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683" name="Formula 1"/>
              <p:cNvSpPr txBox="1"/>
              <p:nvPr/>
            </p:nvSpPr>
            <p:spPr>
              <a:xfrm>
                <a:off x="6895800" y="1823040"/>
                <a:ext cx="2561040" cy="428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𝑔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  <m:r>
                      <m:t xml:space="preserve">=</m:t>
                    </m:r>
                    <m:r>
                      <m:t xml:space="preserve">tanh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𝑧</m:t>
                        </m:r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684" name="CustomShape 2"/>
          <p:cNvSpPr/>
          <p:nvPr/>
        </p:nvSpPr>
        <p:spPr>
          <a:xfrm>
            <a:off x="6895800" y="1823040"/>
            <a:ext cx="2561040" cy="4284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685" name="CustomShape 3"/>
          <p:cNvSpPr/>
          <p:nvPr/>
        </p:nvSpPr>
        <p:spPr>
          <a:xfrm>
            <a:off x="42048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Tanh activation function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686" name="CustomShape 4"/>
          <p:cNvSpPr/>
          <p:nvPr/>
        </p:nvSpPr>
        <p:spPr>
          <a:xfrm>
            <a:off x="4435920" y="918360"/>
            <a:ext cx="40752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87" name="CustomShape 5"/>
          <p:cNvSpPr/>
          <p:nvPr/>
        </p:nvSpPr>
        <p:spPr>
          <a:xfrm>
            <a:off x="2729160" y="2747520"/>
            <a:ext cx="344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6"/>
          <p:cNvSpPr/>
          <p:nvPr/>
        </p:nvSpPr>
        <p:spPr>
          <a:xfrm flipH="1" flipV="1">
            <a:off x="4428360" y="1270800"/>
            <a:ext cx="360" cy="253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7"/>
          <p:cNvSpPr/>
          <p:nvPr/>
        </p:nvSpPr>
        <p:spPr>
          <a:xfrm>
            <a:off x="6076800" y="2529720"/>
            <a:ext cx="370800" cy="57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690" name="Ink 1" descr=""/>
          <p:cNvPicPr/>
          <p:nvPr/>
        </p:nvPicPr>
        <p:blipFill>
          <a:blip r:embed="rId3"/>
          <a:stretch/>
        </p:blipFill>
        <p:spPr>
          <a:xfrm>
            <a:off x="1136520" y="1409760"/>
            <a:ext cx="10183320" cy="523008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968400" y="3271320"/>
            <a:ext cx="344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92" name="CustomShape 2"/>
          <p:cNvSpPr/>
          <p:nvPr/>
        </p:nvSpPr>
        <p:spPr>
          <a:xfrm flipV="1">
            <a:off x="2691000" y="-1432800"/>
            <a:ext cx="360" cy="156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3"/>
          <p:cNvSpPr/>
          <p:nvPr/>
        </p:nvSpPr>
        <p:spPr>
          <a:xfrm>
            <a:off x="4328280" y="3052800"/>
            <a:ext cx="37080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94" name="Line 4"/>
          <p:cNvSpPr/>
          <p:nvPr/>
        </p:nvSpPr>
        <p:spPr>
          <a:xfrm flipV="1">
            <a:off x="2690640" y="1838880"/>
            <a:ext cx="1428120" cy="14230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5" name="Line 5"/>
          <p:cNvSpPr/>
          <p:nvPr/>
        </p:nvSpPr>
        <p:spPr>
          <a:xfrm flipV="1">
            <a:off x="1125720" y="3260160"/>
            <a:ext cx="1564920" cy="1080"/>
          </a:xfrm>
          <a:prstGeom prst="line">
            <a:avLst/>
          </a:prstGeom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96" name="CustomShape 6"/>
          <p:cNvSpPr/>
          <p:nvPr/>
        </p:nvSpPr>
        <p:spPr>
          <a:xfrm>
            <a:off x="2104200" y="3648600"/>
            <a:ext cx="11710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ReLU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697" name="CustomShape 7"/>
          <p:cNvSpPr/>
          <p:nvPr/>
        </p:nvSpPr>
        <p:spPr>
          <a:xfrm>
            <a:off x="2692800" y="1344240"/>
            <a:ext cx="37872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698" name="CustomShape 8"/>
          <p:cNvSpPr/>
          <p:nvPr/>
        </p:nvSpPr>
        <p:spPr>
          <a:xfrm>
            <a:off x="7474680" y="3271320"/>
            <a:ext cx="346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99" name="CustomShape 9"/>
          <p:cNvSpPr/>
          <p:nvPr/>
        </p:nvSpPr>
        <p:spPr>
          <a:xfrm flipV="1">
            <a:off x="9208080" y="-1432800"/>
            <a:ext cx="360" cy="156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00" name="CustomShape 10"/>
          <p:cNvSpPr/>
          <p:nvPr/>
        </p:nvSpPr>
        <p:spPr>
          <a:xfrm>
            <a:off x="10946880" y="3063600"/>
            <a:ext cx="37080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01" name="Line 11"/>
          <p:cNvSpPr/>
          <p:nvPr/>
        </p:nvSpPr>
        <p:spPr>
          <a:xfrm flipV="1">
            <a:off x="9207720" y="1838880"/>
            <a:ext cx="1437120" cy="142308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Line 12"/>
          <p:cNvSpPr/>
          <p:nvPr/>
        </p:nvSpPr>
        <p:spPr>
          <a:xfrm flipV="1">
            <a:off x="7695000" y="3260160"/>
            <a:ext cx="1512720" cy="146160"/>
          </a:xfrm>
          <a:prstGeom prst="line">
            <a:avLst/>
          </a:prstGeom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13"/>
          <p:cNvSpPr/>
          <p:nvPr/>
        </p:nvSpPr>
        <p:spPr>
          <a:xfrm>
            <a:off x="8020080" y="3648600"/>
            <a:ext cx="237348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Leaky ReLU</a:t>
            </a:r>
            <a:endParaRPr b="0" lang="en-IN" sz="3200" spc="-1" strike="noStrike">
              <a:latin typeface="Arial"/>
            </a:endParaRPr>
          </a:p>
        </p:txBody>
      </p:sp>
      <p:sp>
        <p:nvSpPr>
          <p:cNvPr id="704" name="CustomShape 14"/>
          <p:cNvSpPr/>
          <p:nvPr/>
        </p:nvSpPr>
        <p:spPr>
          <a:xfrm>
            <a:off x="9209880" y="1339200"/>
            <a:ext cx="37872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05" name="CustomShape 15"/>
          <p:cNvSpPr/>
          <p:nvPr/>
        </p:nvSpPr>
        <p:spPr>
          <a:xfrm>
            <a:off x="420480" y="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ReLU and Leaky ReLU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706" name="Ink 1" descr=""/>
          <p:cNvPicPr/>
          <p:nvPr/>
        </p:nvPicPr>
        <p:blipFill>
          <a:blip r:embed="rId1"/>
          <a:stretch/>
        </p:blipFill>
        <p:spPr>
          <a:xfrm>
            <a:off x="812880" y="3225960"/>
            <a:ext cx="10780200" cy="342684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1348200" y="3276000"/>
            <a:ext cx="9704160" cy="191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808080"/>
                </a:solidFill>
                <a:latin typeface="Calibri"/>
                <a:ea typeface="DejaVu Sans"/>
              </a:rPr>
              <a:t>Why deep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b="0" lang="en-IN" sz="6000" spc="-1" strike="noStrike">
                <a:solidFill>
                  <a:srgbClr val="808080"/>
                </a:solidFill>
                <a:latin typeface="Calibri"/>
                <a:ea typeface="DejaVu Sans"/>
              </a:rPr>
              <a:t>representations?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2522880" y="752040"/>
            <a:ext cx="7275600" cy="209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0000"/>
                </a:solidFill>
                <a:latin typeface="Calibri Light"/>
                <a:ea typeface="DejaVu Sans"/>
              </a:rPr>
              <a:t>Deep Neural Networks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709" name="CustomShape 3"/>
          <p:cNvSpPr/>
          <p:nvPr/>
        </p:nvSpPr>
        <p:spPr>
          <a:xfrm>
            <a:off x="4104360" y="6007680"/>
            <a:ext cx="392652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ourier 10 Pitch"/>
                <a:ea typeface="DejaVu Sans"/>
              </a:rPr>
              <a:t>[ Finally Something Deep ]</a:t>
            </a:r>
            <a:endParaRPr b="0" lang="en-IN" sz="2400" spc="-1" strike="noStrike">
              <a:latin typeface="Arial"/>
            </a:endParaRPr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Ink 5" descr=""/>
          <p:cNvPicPr/>
          <p:nvPr/>
        </p:nvPicPr>
        <p:blipFill>
          <a:blip r:embed="rId1"/>
          <a:stretch/>
        </p:blipFill>
        <p:spPr>
          <a:xfrm>
            <a:off x="715320" y="1026000"/>
            <a:ext cx="9637200" cy="5643000"/>
          </a:xfrm>
          <a:prstGeom prst="rect">
            <a:avLst/>
          </a:prstGeom>
          <a:ln>
            <a:noFill/>
          </a:ln>
        </p:spPr>
      </p:pic>
      <p:sp>
        <p:nvSpPr>
          <p:cNvPr id="711" name="CustomShape 1"/>
          <p:cNvSpPr/>
          <p:nvPr/>
        </p:nvSpPr>
        <p:spPr>
          <a:xfrm>
            <a:off x="678600" y="8388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Intuition about deep representation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12" name="CustomShape 2"/>
          <p:cNvSpPr/>
          <p:nvPr/>
        </p:nvSpPr>
        <p:spPr>
          <a:xfrm>
            <a:off x="9417960" y="5926680"/>
            <a:ext cx="2008800" cy="3632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3"/>
          <p:cNvSpPr/>
          <p:nvPr/>
        </p:nvSpPr>
        <p:spPr>
          <a:xfrm>
            <a:off x="3270960" y="2211480"/>
            <a:ext cx="454680" cy="45468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4"/>
          <p:cNvSpPr/>
          <p:nvPr/>
        </p:nvSpPr>
        <p:spPr>
          <a:xfrm>
            <a:off x="3270960" y="2801520"/>
            <a:ext cx="454680" cy="45468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5"/>
          <p:cNvSpPr/>
          <p:nvPr/>
        </p:nvSpPr>
        <p:spPr>
          <a:xfrm>
            <a:off x="3270960" y="3391200"/>
            <a:ext cx="454680" cy="45468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6"/>
          <p:cNvSpPr/>
          <p:nvPr/>
        </p:nvSpPr>
        <p:spPr>
          <a:xfrm>
            <a:off x="3270960" y="1621800"/>
            <a:ext cx="454680" cy="45468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7"/>
          <p:cNvSpPr/>
          <p:nvPr/>
        </p:nvSpPr>
        <p:spPr>
          <a:xfrm flipV="1">
            <a:off x="2356560" y="2704680"/>
            <a:ext cx="594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718" name="Picture 19" descr=""/>
          <p:cNvPicPr/>
          <p:nvPr/>
        </p:nvPicPr>
        <p:blipFill>
          <a:blip r:embed="rId2"/>
          <a:srcRect l="0" t="7179" r="0" b="0"/>
          <a:stretch/>
        </p:blipFill>
        <p:spPr>
          <a:xfrm>
            <a:off x="4824000" y="4059360"/>
            <a:ext cx="2223360" cy="1613520"/>
          </a:xfrm>
          <a:prstGeom prst="rect">
            <a:avLst/>
          </a:prstGeom>
          <a:ln>
            <a:noFill/>
          </a:ln>
        </p:spPr>
      </p:pic>
      <p:sp>
        <p:nvSpPr>
          <p:cNvPr id="719" name="CustomShape 8"/>
          <p:cNvSpPr/>
          <p:nvPr/>
        </p:nvSpPr>
        <p:spPr>
          <a:xfrm flipV="1">
            <a:off x="3728160" y="2203200"/>
            <a:ext cx="197784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9"/>
          <p:cNvSpPr/>
          <p:nvPr/>
        </p:nvSpPr>
        <p:spPr>
          <a:xfrm flipV="1">
            <a:off x="3728160" y="2820600"/>
            <a:ext cx="1977840" cy="86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10"/>
          <p:cNvSpPr/>
          <p:nvPr/>
        </p:nvSpPr>
        <p:spPr>
          <a:xfrm>
            <a:off x="5708520" y="1936800"/>
            <a:ext cx="454680" cy="45468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2" name="CustomShape 11"/>
          <p:cNvSpPr/>
          <p:nvPr/>
        </p:nvSpPr>
        <p:spPr>
          <a:xfrm>
            <a:off x="5708520" y="2526480"/>
            <a:ext cx="454680" cy="45468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3" name="CustomShape 12"/>
          <p:cNvSpPr/>
          <p:nvPr/>
        </p:nvSpPr>
        <p:spPr>
          <a:xfrm>
            <a:off x="5708520" y="3116520"/>
            <a:ext cx="454680" cy="45468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4" name="CustomShape 13"/>
          <p:cNvSpPr/>
          <p:nvPr/>
        </p:nvSpPr>
        <p:spPr>
          <a:xfrm>
            <a:off x="3728160" y="1840320"/>
            <a:ext cx="1977840" cy="32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14"/>
          <p:cNvSpPr/>
          <p:nvPr/>
        </p:nvSpPr>
        <p:spPr>
          <a:xfrm>
            <a:off x="3728160" y="2440080"/>
            <a:ext cx="1977840" cy="31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15"/>
          <p:cNvSpPr/>
          <p:nvPr/>
        </p:nvSpPr>
        <p:spPr>
          <a:xfrm>
            <a:off x="3728160" y="3030120"/>
            <a:ext cx="1977840" cy="31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7" name="CustomShape 16"/>
          <p:cNvSpPr/>
          <p:nvPr/>
        </p:nvSpPr>
        <p:spPr>
          <a:xfrm flipV="1">
            <a:off x="3728160" y="2793240"/>
            <a:ext cx="197784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17"/>
          <p:cNvSpPr/>
          <p:nvPr/>
        </p:nvSpPr>
        <p:spPr>
          <a:xfrm flipV="1">
            <a:off x="3728880" y="2117880"/>
            <a:ext cx="1977840" cy="86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CustomShape 18"/>
          <p:cNvSpPr/>
          <p:nvPr/>
        </p:nvSpPr>
        <p:spPr>
          <a:xfrm flipV="1">
            <a:off x="3727440" y="2203920"/>
            <a:ext cx="1977840" cy="145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30" name="CustomShape 19"/>
          <p:cNvSpPr/>
          <p:nvPr/>
        </p:nvSpPr>
        <p:spPr>
          <a:xfrm flipV="1">
            <a:off x="3728160" y="3409920"/>
            <a:ext cx="1977840" cy="27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20"/>
          <p:cNvSpPr/>
          <p:nvPr/>
        </p:nvSpPr>
        <p:spPr>
          <a:xfrm>
            <a:off x="3728160" y="2440080"/>
            <a:ext cx="1977840" cy="90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32" name="CustomShape 21"/>
          <p:cNvSpPr/>
          <p:nvPr/>
        </p:nvSpPr>
        <p:spPr>
          <a:xfrm>
            <a:off x="3728160" y="1850400"/>
            <a:ext cx="1977840" cy="90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33" name="CustomShape 22"/>
          <p:cNvSpPr/>
          <p:nvPr/>
        </p:nvSpPr>
        <p:spPr>
          <a:xfrm>
            <a:off x="3728160" y="1850400"/>
            <a:ext cx="1977840" cy="149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734" name="Picture 20" descr=""/>
          <p:cNvPicPr/>
          <p:nvPr/>
        </p:nvPicPr>
        <p:blipFill>
          <a:blip r:embed="rId3"/>
          <a:srcRect l="0" t="6884" r="0" b="0"/>
          <a:stretch/>
        </p:blipFill>
        <p:spPr>
          <a:xfrm>
            <a:off x="7202160" y="4059360"/>
            <a:ext cx="2342520" cy="1621080"/>
          </a:xfrm>
          <a:prstGeom prst="rect">
            <a:avLst/>
          </a:prstGeom>
          <a:ln>
            <a:noFill/>
          </a:ln>
        </p:spPr>
      </p:pic>
      <p:sp>
        <p:nvSpPr>
          <p:cNvPr id="735" name="CustomShape 23"/>
          <p:cNvSpPr/>
          <p:nvPr/>
        </p:nvSpPr>
        <p:spPr>
          <a:xfrm>
            <a:off x="8146080" y="2265480"/>
            <a:ext cx="454680" cy="45468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6" name="CustomShape 24"/>
          <p:cNvSpPr/>
          <p:nvPr/>
        </p:nvSpPr>
        <p:spPr>
          <a:xfrm>
            <a:off x="8146080" y="2855160"/>
            <a:ext cx="454680" cy="45468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7" name="CustomShape 25"/>
          <p:cNvSpPr/>
          <p:nvPr/>
        </p:nvSpPr>
        <p:spPr>
          <a:xfrm>
            <a:off x="9897840" y="2541600"/>
            <a:ext cx="454680" cy="45468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8" name="CustomShape 26"/>
          <p:cNvSpPr/>
          <p:nvPr/>
        </p:nvSpPr>
        <p:spPr>
          <a:xfrm>
            <a:off x="6165720" y="2165400"/>
            <a:ext cx="1977840" cy="32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39" name="CustomShape 27"/>
          <p:cNvSpPr/>
          <p:nvPr/>
        </p:nvSpPr>
        <p:spPr>
          <a:xfrm>
            <a:off x="6165720" y="2165400"/>
            <a:ext cx="1977840" cy="91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0" name="CustomShape 28"/>
          <p:cNvSpPr/>
          <p:nvPr/>
        </p:nvSpPr>
        <p:spPr>
          <a:xfrm flipV="1">
            <a:off x="6165720" y="1969560"/>
            <a:ext cx="1977840" cy="25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1" name="CustomShape 29"/>
          <p:cNvSpPr/>
          <p:nvPr/>
        </p:nvSpPr>
        <p:spPr>
          <a:xfrm>
            <a:off x="6165720" y="2755080"/>
            <a:ext cx="1977840" cy="32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2" name="CustomShape 30"/>
          <p:cNvSpPr/>
          <p:nvPr/>
        </p:nvSpPr>
        <p:spPr>
          <a:xfrm flipV="1">
            <a:off x="6165720" y="2559240"/>
            <a:ext cx="1977840" cy="25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3" name="CustomShape 31"/>
          <p:cNvSpPr/>
          <p:nvPr/>
        </p:nvSpPr>
        <p:spPr>
          <a:xfrm flipV="1">
            <a:off x="6165720" y="2602440"/>
            <a:ext cx="1977840" cy="84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32"/>
          <p:cNvSpPr/>
          <p:nvPr/>
        </p:nvSpPr>
        <p:spPr>
          <a:xfrm>
            <a:off x="8603280" y="2494080"/>
            <a:ext cx="1292040" cy="27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5" name="CustomShape 33"/>
          <p:cNvSpPr/>
          <p:nvPr/>
        </p:nvSpPr>
        <p:spPr>
          <a:xfrm flipV="1">
            <a:off x="8603280" y="2752200"/>
            <a:ext cx="1292040" cy="31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CustomShape 34"/>
          <p:cNvSpPr/>
          <p:nvPr/>
        </p:nvSpPr>
        <p:spPr>
          <a:xfrm>
            <a:off x="10355040" y="2770200"/>
            <a:ext cx="595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747" name="Formula 35"/>
              <p:cNvSpPr txBox="1"/>
              <p:nvPr/>
            </p:nvSpPr>
            <p:spPr>
              <a:xfrm>
                <a:off x="10953000" y="2554920"/>
                <a:ext cx="476640" cy="428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748" name="CustomShape 36"/>
          <p:cNvSpPr/>
          <p:nvPr/>
        </p:nvSpPr>
        <p:spPr>
          <a:xfrm>
            <a:off x="10953000" y="2554920"/>
            <a:ext cx="476640" cy="4284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749" name="Picture 166" descr=""/>
          <p:cNvPicPr/>
          <p:nvPr/>
        </p:nvPicPr>
        <p:blipFill>
          <a:blip r:embed="rId5"/>
          <a:stretch/>
        </p:blipFill>
        <p:spPr>
          <a:xfrm>
            <a:off x="382680" y="1753200"/>
            <a:ext cx="1863720" cy="1818000"/>
          </a:xfrm>
          <a:prstGeom prst="rect">
            <a:avLst/>
          </a:prstGeom>
          <a:ln>
            <a:noFill/>
          </a:ln>
        </p:spPr>
      </p:pic>
      <p:pic>
        <p:nvPicPr>
          <p:cNvPr id="750" name="Picture 4" descr=""/>
          <p:cNvPicPr/>
          <p:nvPr/>
        </p:nvPicPr>
        <p:blipFill>
          <a:blip r:embed="rId6"/>
          <a:stretch/>
        </p:blipFill>
        <p:spPr>
          <a:xfrm>
            <a:off x="345960" y="1683360"/>
            <a:ext cx="1910520" cy="1895040"/>
          </a:xfrm>
          <a:prstGeom prst="rect">
            <a:avLst/>
          </a:prstGeom>
          <a:ln>
            <a:noFill/>
          </a:ln>
        </p:spPr>
      </p:pic>
      <p:pic>
        <p:nvPicPr>
          <p:cNvPr id="751" name="Object 2" descr=""/>
          <p:cNvPicPr/>
          <p:nvPr/>
        </p:nvPicPr>
        <p:blipFill>
          <a:blip r:embed="rId7"/>
          <a:stretch/>
        </p:blipFill>
        <p:spPr>
          <a:xfrm>
            <a:off x="2608200" y="4059360"/>
            <a:ext cx="2061000" cy="161388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Line 1"/>
          <p:cNvSpPr/>
          <p:nvPr/>
        </p:nvSpPr>
        <p:spPr>
          <a:xfrm>
            <a:off x="2360160" y="3475080"/>
            <a:ext cx="7441920" cy="360"/>
          </a:xfrm>
          <a:prstGeom prst="line">
            <a:avLst/>
          </a:prstGeom>
          <a:ln w="19080">
            <a:solidFill>
              <a:srgbClr val="40404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53" name="CustomShape 2"/>
          <p:cNvSpPr/>
          <p:nvPr/>
        </p:nvSpPr>
        <p:spPr>
          <a:xfrm>
            <a:off x="286560" y="1135440"/>
            <a:ext cx="11615400" cy="191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ffff"/>
                </a:solidFill>
                <a:latin typeface="Calibri Light"/>
                <a:ea typeface="DejaVu Sans"/>
              </a:rPr>
              <a:t>Back to </a:t>
            </a:r>
            <a:r>
              <a:rPr b="0" lang="en-IN" sz="6000" spc="-1" strike="noStrike">
                <a:solidFill>
                  <a:srgbClr val="808080"/>
                </a:solidFill>
                <a:latin typeface="Calibri Light"/>
                <a:ea typeface="DejaVu Sans"/>
              </a:rPr>
              <a:t>Basics of Neural Network Programming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754" name="CustomShape 3"/>
          <p:cNvSpPr/>
          <p:nvPr/>
        </p:nvSpPr>
        <p:spPr>
          <a:xfrm>
            <a:off x="3683520" y="3906720"/>
            <a:ext cx="4240440" cy="100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Vectorization</a:t>
            </a:r>
            <a:endParaRPr b="0" lang="en-IN" sz="6000" spc="-1" strike="noStrike"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905040" y="866880"/>
            <a:ext cx="1009548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ffffff"/>
                </a:solidFill>
                <a:latin typeface="DejaVu Serif"/>
                <a:ea typeface="DejaVu Sans"/>
              </a:rPr>
              <a:t>The Peculiar Case Against</a:t>
            </a:r>
            <a:r>
              <a:rPr b="0" lang="en-IN" sz="9600" spc="-1" strike="noStrike">
                <a:solidFill>
                  <a:srgbClr val="c00000"/>
                </a:solidFill>
                <a:latin typeface="DejaVu Serif"/>
                <a:ea typeface="DejaVu Sans"/>
              </a:rPr>
              <a:t> </a:t>
            </a:r>
            <a:r>
              <a:rPr b="0" lang="en-IN" sz="9600" spc="-1" strike="noStrike">
                <a:solidFill>
                  <a:srgbClr val="7f7f7f"/>
                </a:solidFill>
                <a:latin typeface="DejaVu Serif"/>
                <a:ea typeface="DejaVu Sans"/>
              </a:rPr>
              <a:t>Mathematics</a:t>
            </a:r>
            <a:endParaRPr b="0" lang="en-IN" sz="96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What is vectorization?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756" name="Ink 2" descr=""/>
          <p:cNvPicPr/>
          <p:nvPr/>
        </p:nvPicPr>
        <p:blipFill>
          <a:blip r:embed="rId1"/>
          <a:stretch/>
        </p:blipFill>
        <p:spPr>
          <a:xfrm>
            <a:off x="985680" y="922680"/>
            <a:ext cx="9579960" cy="5179680"/>
          </a:xfrm>
          <a:prstGeom prst="rect">
            <a:avLst/>
          </a:prstGeom>
          <a:ln>
            <a:noFill/>
          </a:ln>
        </p:spPr>
      </p:pic>
      <p:pic>
        <p:nvPicPr>
          <p:cNvPr id="757" name="Ink 3" descr=""/>
          <p:cNvPicPr/>
          <p:nvPr/>
        </p:nvPicPr>
        <p:blipFill>
          <a:blip r:embed="rId2"/>
          <a:stretch/>
        </p:blipFill>
        <p:spPr>
          <a:xfrm>
            <a:off x="6273720" y="3753000"/>
            <a:ext cx="5579640" cy="218844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Neural network programming guideline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59" name="CustomShape 2"/>
          <p:cNvSpPr/>
          <p:nvPr/>
        </p:nvSpPr>
        <p:spPr>
          <a:xfrm>
            <a:off x="852120" y="1734480"/>
            <a:ext cx="845136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Whenever possible, avoid explicit for-loops.</a:t>
            </a:r>
            <a:endParaRPr b="0" lang="en-IN" sz="3200" spc="-1" strike="noStrike">
              <a:latin typeface="Arial"/>
            </a:endParaRPr>
          </a:p>
        </p:txBody>
      </p:sp>
      <p:pic>
        <p:nvPicPr>
          <p:cNvPr id="760" name="Ink 2" descr=""/>
          <p:cNvPicPr/>
          <p:nvPr/>
        </p:nvPicPr>
        <p:blipFill>
          <a:blip r:embed="rId1"/>
          <a:stretch/>
        </p:blipFill>
        <p:spPr>
          <a:xfrm>
            <a:off x="1809720" y="2413080"/>
            <a:ext cx="8583120" cy="376344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Vectors and matrix valued functions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762" name="CustomShape 2"/>
          <p:cNvSpPr/>
          <p:nvPr/>
        </p:nvSpPr>
        <p:spPr>
          <a:xfrm>
            <a:off x="749880" y="1508400"/>
            <a:ext cx="1143972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Say you need to apply the exponential operation on every element of a matrix/vector.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63" name="Formula 3"/>
              <p:cNvSpPr txBox="1"/>
              <p:nvPr/>
            </p:nvSpPr>
            <p:spPr>
              <a:xfrm>
                <a:off x="749880" y="2569320"/>
                <a:ext cx="1990440" cy="1394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𝑣</m:t>
                    </m:r>
                    <m:r>
                      <m:t xml:space="preserve">=</m:t>
                    </m:r>
                    <m:d>
                      <m:dPr>
                        <m:begChr m:val="["/>
                        <m:endChr m:val="]"/>
                      </m:dPr>
                      <m:e>
                        <m:m>
                          <m:mr>
                            <m:e>
                              <m:sSub>
                                <m:e>
                                  <m:r>
                                    <m:t xml:space="preserve">𝑣</m:t>
                                  </m:r>
                                </m:e>
                                <m:sub>
                                  <m:r>
                                    <m:t xml:space="preserve"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t xml:space="preserve">⋮</m:t>
                              </m:r>
                            </m:e>
                          </m:mr>
                          <m:mr>
                            <m:e>
                              <m:sSub>
                                <m:e>
                                  <m:r>
                                    <m:t xml:space="preserve">𝑣</m:t>
                                  </m:r>
                                </m:e>
                                <m:sub>
                                  <m:r>
                                    <m:t xml:space="preserve"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764" name="CustomShape 4"/>
          <p:cNvSpPr/>
          <p:nvPr/>
        </p:nvSpPr>
        <p:spPr>
          <a:xfrm>
            <a:off x="749880" y="2569320"/>
            <a:ext cx="1990440" cy="13942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65" name="CustomShape 5"/>
          <p:cNvSpPr/>
          <p:nvPr/>
        </p:nvSpPr>
        <p:spPr>
          <a:xfrm>
            <a:off x="1608480" y="5607720"/>
            <a:ext cx="42328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0070c0"/>
                </a:solidFill>
                <a:latin typeface="Courier New"/>
                <a:ea typeface="Courier New"/>
              </a:rPr>
              <a:t>u[i]=math.exp(v[i])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66" name="CustomShape 6"/>
          <p:cNvSpPr/>
          <p:nvPr/>
        </p:nvSpPr>
        <p:spPr>
          <a:xfrm>
            <a:off x="749880" y="4561200"/>
            <a:ext cx="464472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70c0"/>
                </a:solidFill>
                <a:latin typeface="Courier New"/>
                <a:ea typeface="Courier New"/>
              </a:rPr>
              <a:t>u = np.zeros((n,1))</a:t>
            </a:r>
            <a:r>
              <a:rPr b="0" lang="en-IN" sz="2800" spc="-1" strike="noStrike">
                <a:solidFill>
                  <a:srgbClr val="0070c0"/>
                </a:solidFill>
                <a:latin typeface="Century Schoolbook"/>
                <a:ea typeface="Century Schoolbook"/>
              </a:rPr>
              <a:t>	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767" name="CustomShape 7"/>
          <p:cNvSpPr/>
          <p:nvPr/>
        </p:nvSpPr>
        <p:spPr>
          <a:xfrm>
            <a:off x="764280" y="5084280"/>
            <a:ext cx="401940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70c0"/>
                </a:solidFill>
                <a:latin typeface="Courier New"/>
                <a:ea typeface="Courier New"/>
              </a:rPr>
              <a:t>for i in range(n):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768" name="Ink 2" descr=""/>
          <p:cNvPicPr/>
          <p:nvPr/>
        </p:nvPicPr>
        <p:blipFill>
          <a:blip r:embed="rId2"/>
          <a:stretch/>
        </p:blipFill>
        <p:spPr>
          <a:xfrm>
            <a:off x="431640" y="2425680"/>
            <a:ext cx="9751680" cy="380160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Ink 19" descr=""/>
          <p:cNvPicPr/>
          <p:nvPr/>
        </p:nvPicPr>
        <p:blipFill>
          <a:blip r:embed="rId1"/>
          <a:stretch/>
        </p:blipFill>
        <p:spPr>
          <a:xfrm>
            <a:off x="1339920" y="1115280"/>
            <a:ext cx="10037160" cy="5211000"/>
          </a:xfrm>
          <a:prstGeom prst="rect">
            <a:avLst/>
          </a:prstGeom>
          <a:ln>
            <a:noFill/>
          </a:ln>
        </p:spPr>
      </p:pic>
      <p:sp>
        <p:nvSpPr>
          <p:cNvPr id="770" name="CustomShape 1"/>
          <p:cNvSpPr/>
          <p:nvPr/>
        </p:nvSpPr>
        <p:spPr>
          <a:xfrm>
            <a:off x="290160" y="0"/>
            <a:ext cx="11899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What happens if you initialize weights to zero? 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71" name="Formula 2"/>
              <p:cNvSpPr txBox="1"/>
              <p:nvPr/>
            </p:nvSpPr>
            <p:spPr>
              <a:xfrm>
                <a:off x="2788920" y="1485000"/>
                <a:ext cx="729720" cy="552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772" name="CustomShape 3"/>
          <p:cNvSpPr/>
          <p:nvPr/>
        </p:nvSpPr>
        <p:spPr>
          <a:xfrm>
            <a:off x="2788920" y="1485000"/>
            <a:ext cx="729720" cy="552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73" name="CustomShape 4"/>
          <p:cNvSpPr/>
          <p:nvPr/>
        </p:nvSpPr>
        <p:spPr>
          <a:xfrm>
            <a:off x="2880720" y="1474920"/>
            <a:ext cx="546120" cy="5464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74" name="CustomShape 5"/>
          <p:cNvSpPr/>
          <p:nvPr/>
        </p:nvSpPr>
        <p:spPr>
          <a:xfrm>
            <a:off x="2880720" y="2661840"/>
            <a:ext cx="546120" cy="5464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775" name="Formula 6"/>
              <p:cNvSpPr txBox="1"/>
              <p:nvPr/>
            </p:nvSpPr>
            <p:spPr>
              <a:xfrm>
                <a:off x="1230840" y="1500840"/>
                <a:ext cx="61812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776" name="CustomShape 7"/>
          <p:cNvSpPr/>
          <p:nvPr/>
        </p:nvSpPr>
        <p:spPr>
          <a:xfrm>
            <a:off x="1230840" y="1500840"/>
            <a:ext cx="618120" cy="5205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77" name="Formula 8"/>
              <p:cNvSpPr txBox="1"/>
              <p:nvPr/>
            </p:nvSpPr>
            <p:spPr>
              <a:xfrm>
                <a:off x="2788920" y="2675520"/>
                <a:ext cx="729720" cy="569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778" name="CustomShape 9"/>
          <p:cNvSpPr/>
          <p:nvPr/>
        </p:nvSpPr>
        <p:spPr>
          <a:xfrm>
            <a:off x="2788920" y="2675520"/>
            <a:ext cx="729720" cy="5691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79" name="Formula 10"/>
              <p:cNvSpPr txBox="1"/>
              <p:nvPr/>
            </p:nvSpPr>
            <p:spPr>
              <a:xfrm>
                <a:off x="1230840" y="2698920"/>
                <a:ext cx="61812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780" name="CustomShape 11"/>
          <p:cNvSpPr/>
          <p:nvPr/>
        </p:nvSpPr>
        <p:spPr>
          <a:xfrm>
            <a:off x="1230840" y="2698920"/>
            <a:ext cx="618120" cy="5205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81" name="CustomShape 12"/>
          <p:cNvSpPr/>
          <p:nvPr/>
        </p:nvSpPr>
        <p:spPr>
          <a:xfrm>
            <a:off x="4537080" y="2068560"/>
            <a:ext cx="546120" cy="5461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2" name="CustomShape 13"/>
          <p:cNvSpPr/>
          <p:nvPr/>
        </p:nvSpPr>
        <p:spPr>
          <a:xfrm flipV="1">
            <a:off x="1851480" y="1721880"/>
            <a:ext cx="102672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83" name="CustomShape 14"/>
          <p:cNvSpPr/>
          <p:nvPr/>
        </p:nvSpPr>
        <p:spPr>
          <a:xfrm flipV="1">
            <a:off x="1851480" y="2885760"/>
            <a:ext cx="1026720" cy="2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84" name="CustomShape 15"/>
          <p:cNvSpPr/>
          <p:nvPr/>
        </p:nvSpPr>
        <p:spPr>
          <a:xfrm flipV="1">
            <a:off x="3429360" y="2341080"/>
            <a:ext cx="1105200" cy="59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85" name="CustomShape 16"/>
          <p:cNvSpPr/>
          <p:nvPr/>
        </p:nvSpPr>
        <p:spPr>
          <a:xfrm>
            <a:off x="1851480" y="1762560"/>
            <a:ext cx="1107000" cy="97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86" name="CustomShape 17"/>
          <p:cNvSpPr/>
          <p:nvPr/>
        </p:nvSpPr>
        <p:spPr>
          <a:xfrm flipV="1">
            <a:off x="1851480" y="1741680"/>
            <a:ext cx="1107000" cy="101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87" name="CustomShape 18"/>
          <p:cNvSpPr/>
          <p:nvPr/>
        </p:nvSpPr>
        <p:spPr>
          <a:xfrm>
            <a:off x="3429360" y="1749600"/>
            <a:ext cx="1105200" cy="59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88" name="CustomShape 19"/>
          <p:cNvSpPr/>
          <p:nvPr/>
        </p:nvSpPr>
        <p:spPr>
          <a:xfrm>
            <a:off x="5090760" y="2342880"/>
            <a:ext cx="95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789" name="Formula 20"/>
              <p:cNvSpPr txBox="1"/>
              <p:nvPr/>
            </p:nvSpPr>
            <p:spPr>
              <a:xfrm>
                <a:off x="6145920" y="2127600"/>
                <a:ext cx="285840" cy="428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790" name="CustomShape 21"/>
          <p:cNvSpPr/>
          <p:nvPr/>
        </p:nvSpPr>
        <p:spPr>
          <a:xfrm>
            <a:off x="6145920" y="2127600"/>
            <a:ext cx="285840" cy="4284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91" name="Formula 22"/>
              <p:cNvSpPr txBox="1"/>
              <p:nvPr/>
            </p:nvSpPr>
            <p:spPr>
              <a:xfrm>
                <a:off x="4444920" y="2077200"/>
                <a:ext cx="729720" cy="569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792" name="CustomShape 23"/>
          <p:cNvSpPr/>
          <p:nvPr/>
        </p:nvSpPr>
        <p:spPr>
          <a:xfrm>
            <a:off x="4444920" y="2077200"/>
            <a:ext cx="729720" cy="56916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2685960" y="891360"/>
            <a:ext cx="7275600" cy="191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808080"/>
                </a:solidFill>
                <a:latin typeface="Calibri Light"/>
                <a:ea typeface="DejaVu Sans"/>
              </a:rPr>
              <a:t>One hidden layer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808080"/>
                </a:solidFill>
                <a:latin typeface="Calibri Light"/>
                <a:ea typeface="DejaVu Sans"/>
              </a:rPr>
              <a:t>Neural Network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794" name="CustomShape 2"/>
          <p:cNvSpPr/>
          <p:nvPr/>
        </p:nvSpPr>
        <p:spPr>
          <a:xfrm>
            <a:off x="2734200" y="3407760"/>
            <a:ext cx="6725880" cy="191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Random Initialization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6000" spc="-1" strike="noStrike">
              <a:latin typeface="Arial"/>
            </a:endParaRPr>
          </a:p>
        </p:txBody>
      </p:sp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Ink 1" descr=""/>
          <p:cNvPicPr/>
          <p:nvPr/>
        </p:nvPicPr>
        <p:blipFill>
          <a:blip r:embed="rId1"/>
          <a:stretch/>
        </p:blipFill>
        <p:spPr>
          <a:xfrm>
            <a:off x="1351800" y="1324800"/>
            <a:ext cx="10399320" cy="4817520"/>
          </a:xfrm>
          <a:prstGeom prst="rect">
            <a:avLst/>
          </a:prstGeom>
          <a:ln>
            <a:noFill/>
          </a:ln>
        </p:spPr>
      </p:pic>
      <p:sp>
        <p:nvSpPr>
          <p:cNvPr id="796" name="CustomShape 1"/>
          <p:cNvSpPr/>
          <p:nvPr/>
        </p:nvSpPr>
        <p:spPr>
          <a:xfrm>
            <a:off x="339840" y="0"/>
            <a:ext cx="11899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Random initialization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797" name="Formula 2"/>
              <p:cNvSpPr txBox="1"/>
              <p:nvPr/>
            </p:nvSpPr>
            <p:spPr>
              <a:xfrm>
                <a:off x="2788920" y="1485000"/>
                <a:ext cx="729720" cy="552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798" name="CustomShape 3"/>
          <p:cNvSpPr/>
          <p:nvPr/>
        </p:nvSpPr>
        <p:spPr>
          <a:xfrm>
            <a:off x="2788920" y="1485000"/>
            <a:ext cx="729720" cy="5526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799" name="CustomShape 4"/>
          <p:cNvSpPr/>
          <p:nvPr/>
        </p:nvSpPr>
        <p:spPr>
          <a:xfrm>
            <a:off x="2880720" y="1474920"/>
            <a:ext cx="546120" cy="5464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0" name="CustomShape 5"/>
          <p:cNvSpPr/>
          <p:nvPr/>
        </p:nvSpPr>
        <p:spPr>
          <a:xfrm>
            <a:off x="2880720" y="2661840"/>
            <a:ext cx="546120" cy="54648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801" name="Formula 6"/>
              <p:cNvSpPr txBox="1"/>
              <p:nvPr/>
            </p:nvSpPr>
            <p:spPr>
              <a:xfrm>
                <a:off x="1230840" y="1500840"/>
                <a:ext cx="61812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802" name="CustomShape 7"/>
          <p:cNvSpPr/>
          <p:nvPr/>
        </p:nvSpPr>
        <p:spPr>
          <a:xfrm>
            <a:off x="1230840" y="1500840"/>
            <a:ext cx="618120" cy="5205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03" name="Formula 8"/>
              <p:cNvSpPr txBox="1"/>
              <p:nvPr/>
            </p:nvSpPr>
            <p:spPr>
              <a:xfrm>
                <a:off x="2788920" y="2675520"/>
                <a:ext cx="729720" cy="569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804" name="CustomShape 9"/>
          <p:cNvSpPr/>
          <p:nvPr/>
        </p:nvSpPr>
        <p:spPr>
          <a:xfrm>
            <a:off x="2788920" y="2675520"/>
            <a:ext cx="729720" cy="5691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05" name="Formula 10"/>
              <p:cNvSpPr txBox="1"/>
              <p:nvPr/>
            </p:nvSpPr>
            <p:spPr>
              <a:xfrm>
                <a:off x="1230840" y="2698920"/>
                <a:ext cx="618120" cy="520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806" name="CustomShape 11"/>
          <p:cNvSpPr/>
          <p:nvPr/>
        </p:nvSpPr>
        <p:spPr>
          <a:xfrm>
            <a:off x="1230840" y="2698920"/>
            <a:ext cx="618120" cy="5205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07" name="CustomShape 12"/>
          <p:cNvSpPr/>
          <p:nvPr/>
        </p:nvSpPr>
        <p:spPr>
          <a:xfrm>
            <a:off x="4537080" y="2068560"/>
            <a:ext cx="546120" cy="54612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08" name="CustomShape 13"/>
          <p:cNvSpPr/>
          <p:nvPr/>
        </p:nvSpPr>
        <p:spPr>
          <a:xfrm flipV="1">
            <a:off x="1851480" y="1721880"/>
            <a:ext cx="102672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09" name="CustomShape 14"/>
          <p:cNvSpPr/>
          <p:nvPr/>
        </p:nvSpPr>
        <p:spPr>
          <a:xfrm flipV="1">
            <a:off x="1851480" y="2885760"/>
            <a:ext cx="1026720" cy="21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0" name="CustomShape 15"/>
          <p:cNvSpPr/>
          <p:nvPr/>
        </p:nvSpPr>
        <p:spPr>
          <a:xfrm flipV="1">
            <a:off x="3429360" y="2316240"/>
            <a:ext cx="1105200" cy="59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1" name="CustomShape 16"/>
          <p:cNvSpPr/>
          <p:nvPr/>
        </p:nvSpPr>
        <p:spPr>
          <a:xfrm>
            <a:off x="1851480" y="1762560"/>
            <a:ext cx="1107000" cy="977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2" name="CustomShape 17"/>
          <p:cNvSpPr/>
          <p:nvPr/>
        </p:nvSpPr>
        <p:spPr>
          <a:xfrm flipV="1">
            <a:off x="1772280" y="1831680"/>
            <a:ext cx="1107000" cy="101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3" name="CustomShape 18"/>
          <p:cNvSpPr/>
          <p:nvPr/>
        </p:nvSpPr>
        <p:spPr>
          <a:xfrm>
            <a:off x="3429360" y="1749600"/>
            <a:ext cx="1105200" cy="591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14" name="CustomShape 19"/>
          <p:cNvSpPr/>
          <p:nvPr/>
        </p:nvSpPr>
        <p:spPr>
          <a:xfrm>
            <a:off x="5090760" y="2342880"/>
            <a:ext cx="95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815" name="Formula 20"/>
              <p:cNvSpPr txBox="1"/>
              <p:nvPr/>
            </p:nvSpPr>
            <p:spPr>
              <a:xfrm>
                <a:off x="6145920" y="2127600"/>
                <a:ext cx="285840" cy="428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816" name="CustomShape 21"/>
          <p:cNvSpPr/>
          <p:nvPr/>
        </p:nvSpPr>
        <p:spPr>
          <a:xfrm>
            <a:off x="6145920" y="2127600"/>
            <a:ext cx="285840" cy="4284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17" name="Formula 22"/>
              <p:cNvSpPr txBox="1"/>
              <p:nvPr/>
            </p:nvSpPr>
            <p:spPr>
              <a:xfrm>
                <a:off x="4444920" y="2077200"/>
                <a:ext cx="729720" cy="569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 xml:space="preserve">𝑎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/>
      </mc:AlternateContent>
      <p:sp>
        <p:nvSpPr>
          <p:cNvPr id="818" name="CustomShape 23"/>
          <p:cNvSpPr/>
          <p:nvPr/>
        </p:nvSpPr>
        <p:spPr>
          <a:xfrm>
            <a:off x="4444920" y="2077200"/>
            <a:ext cx="729720" cy="569160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2459160" y="3652200"/>
            <a:ext cx="7365960" cy="191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How do I get my matrix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dimensions right ?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820" name="CustomShape 2"/>
          <p:cNvSpPr/>
          <p:nvPr/>
        </p:nvSpPr>
        <p:spPr>
          <a:xfrm>
            <a:off x="1904400" y="725040"/>
            <a:ext cx="886032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alibri"/>
                <a:ea typeface="DejaVu Sans"/>
              </a:rPr>
              <a:t>Answering the</a:t>
            </a:r>
            <a:r>
              <a:rPr b="0" lang="en-IN" sz="4800" spc="-1" strike="noStrike">
                <a:solidFill>
                  <a:srgbClr val="808080"/>
                </a:solidFill>
                <a:latin typeface="Calibri"/>
                <a:ea typeface="DejaVu Sans"/>
              </a:rPr>
              <a:t> First Big Question.</a:t>
            </a:r>
            <a:endParaRPr b="0" lang="en-IN" sz="4800" spc="-1" strike="noStrike">
              <a:latin typeface="Arial"/>
            </a:endParaRPr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CustomShape 1"/>
          <p:cNvSpPr/>
          <p:nvPr/>
        </p:nvSpPr>
        <p:spPr>
          <a:xfrm>
            <a:off x="0" y="-230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Parameters  and 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22" name="CustomShape 2"/>
          <p:cNvSpPr/>
          <p:nvPr/>
        </p:nvSpPr>
        <p:spPr>
          <a:xfrm>
            <a:off x="0" y="-230040"/>
            <a:ext cx="10513080" cy="132300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 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823" name="CustomShape 3"/>
          <p:cNvSpPr/>
          <p:nvPr/>
        </p:nvSpPr>
        <p:spPr>
          <a:xfrm>
            <a:off x="6571800" y="161712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4" name="CustomShape 4"/>
          <p:cNvSpPr/>
          <p:nvPr/>
        </p:nvSpPr>
        <p:spPr>
          <a:xfrm>
            <a:off x="6556320" y="209412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5" name="CustomShape 5"/>
          <p:cNvSpPr/>
          <p:nvPr/>
        </p:nvSpPr>
        <p:spPr>
          <a:xfrm>
            <a:off x="4798440" y="136836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6" name="CustomShape 6"/>
          <p:cNvSpPr/>
          <p:nvPr/>
        </p:nvSpPr>
        <p:spPr>
          <a:xfrm>
            <a:off x="4798440" y="186480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7" name="CustomShape 7"/>
          <p:cNvSpPr/>
          <p:nvPr/>
        </p:nvSpPr>
        <p:spPr>
          <a:xfrm>
            <a:off x="4798440" y="236088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8" name="CustomShape 8"/>
          <p:cNvSpPr/>
          <p:nvPr/>
        </p:nvSpPr>
        <p:spPr>
          <a:xfrm>
            <a:off x="4798440" y="87228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29" name="CustomShape 9"/>
          <p:cNvSpPr/>
          <p:nvPr/>
        </p:nvSpPr>
        <p:spPr>
          <a:xfrm>
            <a:off x="6842520" y="1731600"/>
            <a:ext cx="590040" cy="23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0" name="CustomShape 10"/>
          <p:cNvSpPr/>
          <p:nvPr/>
        </p:nvSpPr>
        <p:spPr>
          <a:xfrm>
            <a:off x="7435080" y="185724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31" name="CustomShape 11"/>
          <p:cNvSpPr/>
          <p:nvPr/>
        </p:nvSpPr>
        <p:spPr>
          <a:xfrm flipV="1">
            <a:off x="6826680" y="1496520"/>
            <a:ext cx="605520" cy="23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2" name="CustomShape 12"/>
          <p:cNvSpPr/>
          <p:nvPr/>
        </p:nvSpPr>
        <p:spPr>
          <a:xfrm>
            <a:off x="7705800" y="1972080"/>
            <a:ext cx="42156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833" name="Formula 13"/>
              <p:cNvSpPr txBox="1"/>
              <p:nvPr/>
            </p:nvSpPr>
            <p:spPr>
              <a:xfrm>
                <a:off x="8129880" y="1775520"/>
                <a:ext cx="365760" cy="305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834" name="CustomShape 14"/>
          <p:cNvSpPr/>
          <p:nvPr/>
        </p:nvSpPr>
        <p:spPr>
          <a:xfrm>
            <a:off x="8129880" y="1775520"/>
            <a:ext cx="365760" cy="305280"/>
          </a:xfrm>
          <a:prstGeom prst="rect">
            <a:avLst/>
          </a:prstGeom>
          <a:blipFill rotWithShape="0">
            <a:blip r:embed="rId2"/>
            <a:stretch>
              <a:fillRect l="0" t="-21069" r="-66272" b="-2298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35" name="CustomShape 15"/>
          <p:cNvSpPr/>
          <p:nvPr/>
        </p:nvSpPr>
        <p:spPr>
          <a:xfrm flipV="1">
            <a:off x="4190400" y="-6840"/>
            <a:ext cx="605520" cy="49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6" name="CustomShape 16"/>
          <p:cNvSpPr/>
          <p:nvPr/>
        </p:nvSpPr>
        <p:spPr>
          <a:xfrm>
            <a:off x="4190400" y="1483200"/>
            <a:ext cx="605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7" name="CustomShape 17"/>
          <p:cNvSpPr/>
          <p:nvPr/>
        </p:nvSpPr>
        <p:spPr>
          <a:xfrm>
            <a:off x="4190400" y="1483200"/>
            <a:ext cx="605520" cy="49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8" name="CustomShape 18"/>
          <p:cNvSpPr/>
          <p:nvPr/>
        </p:nvSpPr>
        <p:spPr>
          <a:xfrm>
            <a:off x="4190400" y="1483200"/>
            <a:ext cx="605520" cy="98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39" name="CustomShape 19"/>
          <p:cNvSpPr/>
          <p:nvPr/>
        </p:nvSpPr>
        <p:spPr>
          <a:xfrm flipV="1">
            <a:off x="4190400" y="-999000"/>
            <a:ext cx="605520" cy="98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0" name="CustomShape 20"/>
          <p:cNvSpPr/>
          <p:nvPr/>
        </p:nvSpPr>
        <p:spPr>
          <a:xfrm flipV="1">
            <a:off x="4190400" y="489240"/>
            <a:ext cx="605520" cy="49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1" name="CustomShape 21"/>
          <p:cNvSpPr/>
          <p:nvPr/>
        </p:nvSpPr>
        <p:spPr>
          <a:xfrm>
            <a:off x="4190400" y="1979280"/>
            <a:ext cx="605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2" name="CustomShape 22"/>
          <p:cNvSpPr/>
          <p:nvPr/>
        </p:nvSpPr>
        <p:spPr>
          <a:xfrm>
            <a:off x="4190400" y="1979280"/>
            <a:ext cx="605520" cy="49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3" name="CustomShape 23"/>
          <p:cNvSpPr/>
          <p:nvPr/>
        </p:nvSpPr>
        <p:spPr>
          <a:xfrm flipV="1">
            <a:off x="4190400" y="2468160"/>
            <a:ext cx="605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4" name="CustomShape 24"/>
          <p:cNvSpPr/>
          <p:nvPr/>
        </p:nvSpPr>
        <p:spPr>
          <a:xfrm flipV="1">
            <a:off x="4190400" y="985320"/>
            <a:ext cx="605520" cy="49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5" name="CustomShape 25"/>
          <p:cNvSpPr/>
          <p:nvPr/>
        </p:nvSpPr>
        <p:spPr>
          <a:xfrm flipV="1">
            <a:off x="4190400" y="-502920"/>
            <a:ext cx="605520" cy="98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6" name="CustomShape 26"/>
          <p:cNvSpPr/>
          <p:nvPr/>
        </p:nvSpPr>
        <p:spPr>
          <a:xfrm flipV="1">
            <a:off x="4190400" y="-1992600"/>
            <a:ext cx="605520" cy="148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7" name="CustomShape 27"/>
          <p:cNvSpPr/>
          <p:nvPr/>
        </p:nvSpPr>
        <p:spPr>
          <a:xfrm>
            <a:off x="4798440" y="285696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48" name="CustomShape 28"/>
          <p:cNvSpPr/>
          <p:nvPr/>
        </p:nvSpPr>
        <p:spPr>
          <a:xfrm>
            <a:off x="4190400" y="2475360"/>
            <a:ext cx="605520" cy="49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49" name="CustomShape 29"/>
          <p:cNvSpPr/>
          <p:nvPr/>
        </p:nvSpPr>
        <p:spPr>
          <a:xfrm>
            <a:off x="4190400" y="1979280"/>
            <a:ext cx="605520" cy="98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0" name="CustomShape 30"/>
          <p:cNvSpPr/>
          <p:nvPr/>
        </p:nvSpPr>
        <p:spPr>
          <a:xfrm>
            <a:off x="4190400" y="1483200"/>
            <a:ext cx="605520" cy="148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1" name="CustomShape 31"/>
          <p:cNvSpPr/>
          <p:nvPr/>
        </p:nvSpPr>
        <p:spPr>
          <a:xfrm>
            <a:off x="5677200" y="161712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2" name="CustomShape 32"/>
          <p:cNvSpPr/>
          <p:nvPr/>
        </p:nvSpPr>
        <p:spPr>
          <a:xfrm>
            <a:off x="5677200" y="209484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3" name="CustomShape 33"/>
          <p:cNvSpPr/>
          <p:nvPr/>
        </p:nvSpPr>
        <p:spPr>
          <a:xfrm>
            <a:off x="5677200" y="113904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4" name="CustomShape 34"/>
          <p:cNvSpPr/>
          <p:nvPr/>
        </p:nvSpPr>
        <p:spPr>
          <a:xfrm>
            <a:off x="5677200" y="257256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5" name="CustomShape 35"/>
          <p:cNvSpPr/>
          <p:nvPr/>
        </p:nvSpPr>
        <p:spPr>
          <a:xfrm>
            <a:off x="5069160" y="987120"/>
            <a:ext cx="605520" cy="2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6" name="CustomShape 36"/>
          <p:cNvSpPr/>
          <p:nvPr/>
        </p:nvSpPr>
        <p:spPr>
          <a:xfrm>
            <a:off x="5069160" y="1483200"/>
            <a:ext cx="605520" cy="245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7" name="CustomShape 37"/>
          <p:cNvSpPr/>
          <p:nvPr/>
        </p:nvSpPr>
        <p:spPr>
          <a:xfrm>
            <a:off x="5069160" y="2475360"/>
            <a:ext cx="605520" cy="20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8" name="CustomShape 38"/>
          <p:cNvSpPr/>
          <p:nvPr/>
        </p:nvSpPr>
        <p:spPr>
          <a:xfrm>
            <a:off x="5069160" y="1979280"/>
            <a:ext cx="605520" cy="227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59" name="CustomShape 39"/>
          <p:cNvSpPr/>
          <p:nvPr/>
        </p:nvSpPr>
        <p:spPr>
          <a:xfrm flipV="1">
            <a:off x="5069160" y="1674720"/>
            <a:ext cx="605520" cy="26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0" name="CustomShape 40"/>
          <p:cNvSpPr/>
          <p:nvPr/>
        </p:nvSpPr>
        <p:spPr>
          <a:xfrm flipV="1">
            <a:off x="5069160" y="2116800"/>
            <a:ext cx="605520" cy="2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1" name="CustomShape 41"/>
          <p:cNvSpPr/>
          <p:nvPr/>
        </p:nvSpPr>
        <p:spPr>
          <a:xfrm flipV="1">
            <a:off x="5069160" y="792720"/>
            <a:ext cx="605520" cy="226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2" name="CustomShape 42"/>
          <p:cNvSpPr/>
          <p:nvPr/>
        </p:nvSpPr>
        <p:spPr>
          <a:xfrm flipV="1">
            <a:off x="5069160" y="682560"/>
            <a:ext cx="605520" cy="75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3" name="CustomShape 43"/>
          <p:cNvSpPr/>
          <p:nvPr/>
        </p:nvSpPr>
        <p:spPr>
          <a:xfrm>
            <a:off x="5069160" y="1979280"/>
            <a:ext cx="605520" cy="70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4" name="CustomShape 44"/>
          <p:cNvSpPr/>
          <p:nvPr/>
        </p:nvSpPr>
        <p:spPr>
          <a:xfrm>
            <a:off x="5069160" y="1483200"/>
            <a:ext cx="605520" cy="120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5" name="CustomShape 45"/>
          <p:cNvSpPr/>
          <p:nvPr/>
        </p:nvSpPr>
        <p:spPr>
          <a:xfrm>
            <a:off x="5069160" y="987120"/>
            <a:ext cx="605520" cy="16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6" name="CustomShape 46"/>
          <p:cNvSpPr/>
          <p:nvPr/>
        </p:nvSpPr>
        <p:spPr>
          <a:xfrm>
            <a:off x="5069160" y="987120"/>
            <a:ext cx="605520" cy="122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7" name="CustomShape 47"/>
          <p:cNvSpPr/>
          <p:nvPr/>
        </p:nvSpPr>
        <p:spPr>
          <a:xfrm flipV="1">
            <a:off x="5069160" y="-749880"/>
            <a:ext cx="605520" cy="12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8" name="CustomShape 48"/>
          <p:cNvSpPr/>
          <p:nvPr/>
        </p:nvSpPr>
        <p:spPr>
          <a:xfrm flipV="1">
            <a:off x="5069160" y="-2183760"/>
            <a:ext cx="605520" cy="171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69" name="CustomShape 49"/>
          <p:cNvSpPr/>
          <p:nvPr/>
        </p:nvSpPr>
        <p:spPr>
          <a:xfrm flipV="1">
            <a:off x="5069160" y="-749880"/>
            <a:ext cx="605520" cy="12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0" name="CustomShape 50"/>
          <p:cNvSpPr/>
          <p:nvPr/>
        </p:nvSpPr>
        <p:spPr>
          <a:xfrm flipV="1">
            <a:off x="5069160" y="-1191600"/>
            <a:ext cx="605520" cy="1219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1" name="CustomShape 51"/>
          <p:cNvSpPr/>
          <p:nvPr/>
        </p:nvSpPr>
        <p:spPr>
          <a:xfrm flipV="1">
            <a:off x="5069160" y="1234440"/>
            <a:ext cx="605520" cy="24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2" name="CustomShape 52"/>
          <p:cNvSpPr/>
          <p:nvPr/>
        </p:nvSpPr>
        <p:spPr>
          <a:xfrm flipV="1">
            <a:off x="5069160" y="-199440"/>
            <a:ext cx="605520" cy="72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3" name="CustomShape 53"/>
          <p:cNvSpPr/>
          <p:nvPr/>
        </p:nvSpPr>
        <p:spPr>
          <a:xfrm>
            <a:off x="5069160" y="1483200"/>
            <a:ext cx="605520" cy="72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4" name="CustomShape 54"/>
          <p:cNvSpPr/>
          <p:nvPr/>
        </p:nvSpPr>
        <p:spPr>
          <a:xfrm>
            <a:off x="5069160" y="987120"/>
            <a:ext cx="605520" cy="74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5" name="CustomShape 55"/>
          <p:cNvSpPr/>
          <p:nvPr/>
        </p:nvSpPr>
        <p:spPr>
          <a:xfrm>
            <a:off x="5947920" y="1253880"/>
            <a:ext cx="621360" cy="47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6" name="CustomShape 56"/>
          <p:cNvSpPr/>
          <p:nvPr/>
        </p:nvSpPr>
        <p:spPr>
          <a:xfrm flipV="1">
            <a:off x="5947920" y="2201400"/>
            <a:ext cx="605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7" name="CustomShape 57"/>
          <p:cNvSpPr/>
          <p:nvPr/>
        </p:nvSpPr>
        <p:spPr>
          <a:xfrm flipV="1">
            <a:off x="5069160" y="242280"/>
            <a:ext cx="605520" cy="741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8" name="CustomShape 58"/>
          <p:cNvSpPr/>
          <p:nvPr/>
        </p:nvSpPr>
        <p:spPr>
          <a:xfrm flipV="1">
            <a:off x="5947920" y="-182520"/>
            <a:ext cx="621360" cy="95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79" name="CustomShape 59"/>
          <p:cNvSpPr/>
          <p:nvPr/>
        </p:nvSpPr>
        <p:spPr>
          <a:xfrm flipV="1">
            <a:off x="5947920" y="1249200"/>
            <a:ext cx="605520" cy="47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0" name="CustomShape 60"/>
          <p:cNvSpPr/>
          <p:nvPr/>
        </p:nvSpPr>
        <p:spPr>
          <a:xfrm flipV="1">
            <a:off x="5947920" y="-182520"/>
            <a:ext cx="621360" cy="953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1" name="CustomShape 61"/>
          <p:cNvSpPr/>
          <p:nvPr/>
        </p:nvSpPr>
        <p:spPr>
          <a:xfrm>
            <a:off x="5947920" y="1731600"/>
            <a:ext cx="605520" cy="47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2" name="CustomShape 62"/>
          <p:cNvSpPr/>
          <p:nvPr/>
        </p:nvSpPr>
        <p:spPr>
          <a:xfrm>
            <a:off x="5947920" y="1253880"/>
            <a:ext cx="605520" cy="952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3" name="CustomShape 63"/>
          <p:cNvSpPr/>
          <p:nvPr/>
        </p:nvSpPr>
        <p:spPr>
          <a:xfrm flipV="1">
            <a:off x="5947920" y="773640"/>
            <a:ext cx="621360" cy="475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4" name="CustomShape 64"/>
          <p:cNvSpPr/>
          <p:nvPr/>
        </p:nvSpPr>
        <p:spPr>
          <a:xfrm>
            <a:off x="5947920" y="1731600"/>
            <a:ext cx="621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85" name="CustomShape 65"/>
          <p:cNvSpPr/>
          <p:nvPr/>
        </p:nvSpPr>
        <p:spPr>
          <a:xfrm>
            <a:off x="3919680" y="186480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6" name="CustomShape 66"/>
          <p:cNvSpPr/>
          <p:nvPr/>
        </p:nvSpPr>
        <p:spPr>
          <a:xfrm>
            <a:off x="3919680" y="136836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87" name="CustomShape 67"/>
          <p:cNvSpPr/>
          <p:nvPr/>
        </p:nvSpPr>
        <p:spPr>
          <a:xfrm>
            <a:off x="3919680" y="236088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888" name="Formula 68"/>
              <p:cNvSpPr txBox="1"/>
              <p:nvPr/>
            </p:nvSpPr>
            <p:spPr>
              <a:xfrm>
                <a:off x="3295800" y="1560240"/>
                <a:ext cx="350640" cy="39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889" name="CustomShape 69"/>
          <p:cNvSpPr/>
          <p:nvPr/>
        </p:nvSpPr>
        <p:spPr>
          <a:xfrm>
            <a:off x="3295800" y="1560240"/>
            <a:ext cx="350640" cy="397440"/>
          </a:xfrm>
          <a:prstGeom prst="rect">
            <a:avLst/>
          </a:prstGeom>
          <a:blipFill rotWithShape="0">
            <a:blip r:embed="rId3"/>
            <a:stretch>
              <a:fillRect l="-12000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890" name="Formula 70"/>
              <p:cNvSpPr txBox="1"/>
              <p:nvPr/>
            </p:nvSpPr>
            <p:spPr>
              <a:xfrm>
                <a:off x="3296880" y="2057040"/>
                <a:ext cx="349560" cy="39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891" name="CustomShape 71"/>
          <p:cNvSpPr/>
          <p:nvPr/>
        </p:nvSpPr>
        <p:spPr>
          <a:xfrm>
            <a:off x="3296880" y="2057040"/>
            <a:ext cx="349560" cy="397440"/>
          </a:xfrm>
          <a:prstGeom prst="rect">
            <a:avLst/>
          </a:prstGeom>
          <a:blipFill rotWithShape="0">
            <a:blip r:embed="rId4"/>
            <a:stretch>
              <a:fillRect l="-12000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892" name="CustomShape 72"/>
          <p:cNvSpPr/>
          <p:nvPr/>
        </p:nvSpPr>
        <p:spPr>
          <a:xfrm flipV="1">
            <a:off x="3648960" y="927000"/>
            <a:ext cx="26820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3" name="CustomShape 73"/>
          <p:cNvSpPr/>
          <p:nvPr/>
        </p:nvSpPr>
        <p:spPr>
          <a:xfrm flipV="1">
            <a:off x="3648960" y="1421640"/>
            <a:ext cx="268200" cy="27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4" name="CustomShape 74"/>
          <p:cNvSpPr/>
          <p:nvPr/>
        </p:nvSpPr>
        <p:spPr>
          <a:xfrm>
            <a:off x="3648960" y="1760040"/>
            <a:ext cx="268200" cy="216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5" name="CustomShape 75"/>
          <p:cNvSpPr/>
          <p:nvPr/>
        </p:nvSpPr>
        <p:spPr>
          <a:xfrm>
            <a:off x="3648960" y="1760040"/>
            <a:ext cx="268200" cy="71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6" name="CustomShape 76"/>
          <p:cNvSpPr/>
          <p:nvPr/>
        </p:nvSpPr>
        <p:spPr>
          <a:xfrm flipV="1">
            <a:off x="3648960" y="-66600"/>
            <a:ext cx="268200" cy="77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897" name="CustomShape 77"/>
          <p:cNvSpPr/>
          <p:nvPr/>
        </p:nvSpPr>
        <p:spPr>
          <a:xfrm>
            <a:off x="3648960" y="2257200"/>
            <a:ext cx="268200" cy="2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898" name="Ink 8" descr=""/>
          <p:cNvPicPr/>
          <p:nvPr/>
        </p:nvPicPr>
        <p:blipFill>
          <a:blip r:embed="rId5"/>
          <a:stretch/>
        </p:blipFill>
        <p:spPr>
          <a:xfrm>
            <a:off x="254160" y="520560"/>
            <a:ext cx="11853000" cy="615744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CustomShape 1"/>
          <p:cNvSpPr/>
          <p:nvPr/>
        </p:nvSpPr>
        <p:spPr>
          <a:xfrm>
            <a:off x="0" y="-230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Vectorized implementation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00" name="CustomShape 2"/>
          <p:cNvSpPr/>
          <p:nvPr/>
        </p:nvSpPr>
        <p:spPr>
          <a:xfrm>
            <a:off x="6571800" y="161712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1" name="CustomShape 3"/>
          <p:cNvSpPr/>
          <p:nvPr/>
        </p:nvSpPr>
        <p:spPr>
          <a:xfrm>
            <a:off x="6556320" y="209412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2" name="CustomShape 4"/>
          <p:cNvSpPr/>
          <p:nvPr/>
        </p:nvSpPr>
        <p:spPr>
          <a:xfrm>
            <a:off x="4798440" y="236088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3" name="CustomShape 5"/>
          <p:cNvSpPr/>
          <p:nvPr/>
        </p:nvSpPr>
        <p:spPr>
          <a:xfrm>
            <a:off x="6842520" y="1731600"/>
            <a:ext cx="590040" cy="237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04" name="CustomShape 6"/>
          <p:cNvSpPr/>
          <p:nvPr/>
        </p:nvSpPr>
        <p:spPr>
          <a:xfrm>
            <a:off x="7435080" y="185724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05" name="CustomShape 7"/>
          <p:cNvSpPr/>
          <p:nvPr/>
        </p:nvSpPr>
        <p:spPr>
          <a:xfrm flipV="1">
            <a:off x="6826680" y="1496520"/>
            <a:ext cx="605520" cy="23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06" name="CustomShape 8"/>
          <p:cNvSpPr/>
          <p:nvPr/>
        </p:nvSpPr>
        <p:spPr>
          <a:xfrm>
            <a:off x="7705800" y="1972080"/>
            <a:ext cx="421560" cy="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907" name="Formula 9"/>
              <p:cNvSpPr txBox="1"/>
              <p:nvPr/>
            </p:nvSpPr>
            <p:spPr>
              <a:xfrm>
                <a:off x="8129880" y="1775520"/>
                <a:ext cx="365760" cy="305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 xml:space="preserve">𝑦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908" name="CustomShape 10"/>
          <p:cNvSpPr/>
          <p:nvPr/>
        </p:nvSpPr>
        <p:spPr>
          <a:xfrm>
            <a:off x="8129880" y="1775520"/>
            <a:ext cx="365760" cy="305280"/>
          </a:xfrm>
          <a:prstGeom prst="rect">
            <a:avLst/>
          </a:prstGeom>
          <a:blipFill rotWithShape="0">
            <a:blip r:embed="rId1"/>
            <a:stretch>
              <a:fillRect l="0" t="-21069" r="-66272" b="-2298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09" name="CustomShape 11"/>
          <p:cNvSpPr/>
          <p:nvPr/>
        </p:nvSpPr>
        <p:spPr>
          <a:xfrm flipV="1">
            <a:off x="4190400" y="-1992600"/>
            <a:ext cx="605520" cy="148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0" name="CustomShape 12"/>
          <p:cNvSpPr/>
          <p:nvPr/>
        </p:nvSpPr>
        <p:spPr>
          <a:xfrm>
            <a:off x="4798440" y="285696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1" name="CustomShape 13"/>
          <p:cNvSpPr/>
          <p:nvPr/>
        </p:nvSpPr>
        <p:spPr>
          <a:xfrm>
            <a:off x="4190400" y="2475360"/>
            <a:ext cx="605520" cy="49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2" name="CustomShape 14"/>
          <p:cNvSpPr/>
          <p:nvPr/>
        </p:nvSpPr>
        <p:spPr>
          <a:xfrm>
            <a:off x="4190400" y="1979280"/>
            <a:ext cx="605520" cy="98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3" name="CustomShape 15"/>
          <p:cNvSpPr/>
          <p:nvPr/>
        </p:nvSpPr>
        <p:spPr>
          <a:xfrm>
            <a:off x="4190400" y="1483200"/>
            <a:ext cx="605520" cy="1486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4" name="CustomShape 16"/>
          <p:cNvSpPr/>
          <p:nvPr/>
        </p:nvSpPr>
        <p:spPr>
          <a:xfrm>
            <a:off x="5677200" y="257256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5" name="CustomShape 17"/>
          <p:cNvSpPr/>
          <p:nvPr/>
        </p:nvSpPr>
        <p:spPr>
          <a:xfrm>
            <a:off x="5069160" y="2475360"/>
            <a:ext cx="605520" cy="209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6" name="CustomShape 18"/>
          <p:cNvSpPr/>
          <p:nvPr/>
        </p:nvSpPr>
        <p:spPr>
          <a:xfrm>
            <a:off x="5069160" y="1979280"/>
            <a:ext cx="605520" cy="70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7" name="CustomShape 19"/>
          <p:cNvSpPr/>
          <p:nvPr/>
        </p:nvSpPr>
        <p:spPr>
          <a:xfrm>
            <a:off x="5069160" y="1483200"/>
            <a:ext cx="605520" cy="120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8" name="CustomShape 20"/>
          <p:cNvSpPr/>
          <p:nvPr/>
        </p:nvSpPr>
        <p:spPr>
          <a:xfrm>
            <a:off x="5069160" y="987120"/>
            <a:ext cx="605520" cy="169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19" name="CustomShape 21"/>
          <p:cNvSpPr/>
          <p:nvPr/>
        </p:nvSpPr>
        <p:spPr>
          <a:xfrm flipV="1">
            <a:off x="5069160" y="-2183760"/>
            <a:ext cx="605520" cy="171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20" name="CustomShape 22"/>
          <p:cNvSpPr/>
          <p:nvPr/>
        </p:nvSpPr>
        <p:spPr>
          <a:xfrm>
            <a:off x="3919680" y="2360880"/>
            <a:ext cx="268200" cy="226800"/>
          </a:xfrm>
          <a:prstGeom prst="ellipse">
            <a:avLst/>
          </a:prstGeom>
          <a:noFill/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mc:AlternateContent>
        <mc:Choice xmlns:a14="http://schemas.microsoft.com/office/drawing/2010/main" Requires="a14">
          <p:sp>
            <p:nvSpPr>
              <p:cNvPr id="921" name="Formula 23"/>
              <p:cNvSpPr txBox="1"/>
              <p:nvPr/>
            </p:nvSpPr>
            <p:spPr>
              <a:xfrm>
                <a:off x="3295800" y="1560240"/>
                <a:ext cx="350640" cy="39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22" name="CustomShape 24"/>
          <p:cNvSpPr/>
          <p:nvPr/>
        </p:nvSpPr>
        <p:spPr>
          <a:xfrm>
            <a:off x="3295800" y="1560240"/>
            <a:ext cx="350640" cy="397440"/>
          </a:xfrm>
          <a:prstGeom prst="rect">
            <a:avLst/>
          </a:prstGeom>
          <a:blipFill rotWithShape="0">
            <a:blip r:embed="rId2"/>
            <a:stretch>
              <a:fillRect l="-12000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23" name="Formula 25"/>
              <p:cNvSpPr txBox="1"/>
              <p:nvPr/>
            </p:nvSpPr>
            <p:spPr>
              <a:xfrm>
                <a:off x="3296880" y="2057040"/>
                <a:ext cx="349560" cy="397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24" name="CustomShape 26"/>
          <p:cNvSpPr/>
          <p:nvPr/>
        </p:nvSpPr>
        <p:spPr>
          <a:xfrm>
            <a:off x="3296880" y="2057040"/>
            <a:ext cx="349560" cy="397440"/>
          </a:xfrm>
          <a:prstGeom prst="rect">
            <a:avLst/>
          </a:prstGeom>
          <a:blipFill rotWithShape="0">
            <a:blip r:embed="rId3"/>
            <a:stretch>
              <a:fillRect l="-12000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925" name="Ink 5" descr=""/>
          <p:cNvPicPr/>
          <p:nvPr/>
        </p:nvPicPr>
        <p:blipFill>
          <a:blip r:embed="rId4"/>
          <a:stretch/>
        </p:blipFill>
        <p:spPr>
          <a:xfrm>
            <a:off x="380880" y="2856960"/>
            <a:ext cx="10469160" cy="3903120"/>
          </a:xfrm>
          <a:prstGeom prst="rect">
            <a:avLst/>
          </a:prstGeom>
          <a:ln>
            <a:noFill/>
          </a:ln>
        </p:spPr>
      </p:pic>
      <p:pic>
        <p:nvPicPr>
          <p:cNvPr id="926" name="Ink 6" descr=""/>
          <p:cNvPicPr/>
          <p:nvPr/>
        </p:nvPicPr>
        <p:blipFill>
          <a:blip r:embed="rId5"/>
          <a:stretch/>
        </p:blipFill>
        <p:spPr>
          <a:xfrm>
            <a:off x="7264440" y="4172040"/>
            <a:ext cx="4563360" cy="180108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CustomShape 1"/>
          <p:cNvSpPr/>
          <p:nvPr/>
        </p:nvSpPr>
        <p:spPr>
          <a:xfrm>
            <a:off x="831240" y="1830600"/>
            <a:ext cx="10587240" cy="23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808080"/>
                </a:solidFill>
                <a:latin typeface="Calibri Light"/>
                <a:ea typeface="DejaVu Sans"/>
              </a:rPr>
              <a:t>[ Let's Add Some Typical Boring Lecture Advice ]</a:t>
            </a:r>
            <a:endParaRPr b="0" lang="en-IN" sz="6000" spc="-1" strike="noStrike"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905040" y="866880"/>
            <a:ext cx="1009548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ffff"/>
                </a:solidFill>
                <a:latin typeface="DejaVu Serif"/>
                <a:ea typeface="DejaVu Sans"/>
              </a:rPr>
              <a:t>Artificial Intelligence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ffff"/>
                </a:solidFill>
                <a:latin typeface="DejaVu Serif"/>
                <a:ea typeface="DejaVu Sans"/>
              </a:rPr>
              <a:t>A </a:t>
            </a:r>
            <a:r>
              <a:rPr b="1" lang="en-IN" sz="6600" spc="-1" strike="noStrike">
                <a:solidFill>
                  <a:srgbClr val="ed1c24"/>
                </a:solidFill>
                <a:latin typeface="DejaVu Serif"/>
                <a:ea typeface="DejaVu Sans"/>
              </a:rPr>
              <a:t>(Narrow)</a:t>
            </a:r>
            <a:r>
              <a:rPr b="0" lang="en-IN" sz="6600" spc="-1" strike="noStrike">
                <a:solidFill>
                  <a:srgbClr val="ffffff"/>
                </a:solidFill>
                <a:latin typeface="DejaVu Serif"/>
                <a:ea typeface="DejaVu Sans"/>
              </a:rPr>
              <a:t> I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ffff"/>
                </a:solidFill>
                <a:latin typeface="DejaVu Serif"/>
                <a:ea typeface="DejaVu Sans"/>
              </a:rPr>
              <a:t>A </a:t>
            </a:r>
            <a:r>
              <a:rPr b="1" lang="en-IN" sz="6600" spc="-1" strike="noStrike">
                <a:solidFill>
                  <a:srgbClr val="ed1c24"/>
                </a:solidFill>
                <a:latin typeface="DejaVu Serif"/>
                <a:ea typeface="DejaVu Sans"/>
              </a:rPr>
              <a:t>(General)</a:t>
            </a:r>
            <a:r>
              <a:rPr b="0" lang="en-IN" sz="6600" spc="-1" strike="noStrike">
                <a:solidFill>
                  <a:srgbClr val="ffffff"/>
                </a:solidFill>
                <a:latin typeface="DejaVu Serif"/>
                <a:ea typeface="DejaVu Sans"/>
              </a:rPr>
              <a:t> I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6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CustomShape 1"/>
          <p:cNvSpPr/>
          <p:nvPr/>
        </p:nvSpPr>
        <p:spPr>
          <a:xfrm>
            <a:off x="954000" y="2674080"/>
            <a:ext cx="10469160" cy="31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0000"/>
                </a:solidFill>
                <a:latin typeface="Calibri"/>
                <a:ea typeface="DejaVu Sans"/>
              </a:rPr>
              <a:t>What does this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0000"/>
                </a:solidFill>
                <a:latin typeface="Calibri"/>
                <a:ea typeface="DejaVu Sans"/>
              </a:rPr>
              <a:t>have to do with</a:t>
            </a:r>
            <a:endParaRPr b="0" lang="en-IN" sz="6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600" spc="-1" strike="noStrike">
                <a:solidFill>
                  <a:srgbClr val="ff0000"/>
                </a:solidFill>
                <a:latin typeface="Calibri"/>
                <a:ea typeface="DejaVu Sans"/>
              </a:rPr>
              <a:t>the brain?</a:t>
            </a:r>
            <a:endParaRPr b="0" lang="en-IN" sz="6600" spc="-1" strike="noStrike">
              <a:latin typeface="Arial"/>
            </a:endParaRPr>
          </a:p>
        </p:txBody>
      </p:sp>
      <p:sp>
        <p:nvSpPr>
          <p:cNvPr id="929" name="CustomShape 2"/>
          <p:cNvSpPr/>
          <p:nvPr/>
        </p:nvSpPr>
        <p:spPr>
          <a:xfrm>
            <a:off x="1364760" y="645840"/>
            <a:ext cx="9647640" cy="130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4000" spc="-1" strike="noStrike">
                <a:solidFill>
                  <a:srgbClr val="808080"/>
                </a:solidFill>
                <a:latin typeface="Calibri Light"/>
                <a:ea typeface="DejaVu Sans"/>
              </a:rPr>
              <a:t>But But... what just happened ???... wait man !!! Hey... DUDE ?!</a:t>
            </a:r>
            <a:endParaRPr b="0" lang="en-IN" sz="4000" spc="-1" strike="noStrike">
              <a:latin typeface="Arial"/>
            </a:endParaRPr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CustomShape 1"/>
          <p:cNvSpPr/>
          <p:nvPr/>
        </p:nvSpPr>
        <p:spPr>
          <a:xfrm>
            <a:off x="68040" y="-17316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Forward and backward propagation</a:t>
            </a:r>
            <a:endParaRPr b="0" lang="en-IN" sz="4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31" name="Formula 2"/>
              <p:cNvSpPr txBox="1"/>
              <p:nvPr/>
            </p:nvSpPr>
            <p:spPr>
              <a:xfrm>
                <a:off x="1089720" y="944280"/>
                <a:ext cx="2048040" cy="339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𝑋</m:t>
                    </m:r>
                    <m:r>
                      <m:t xml:space="preserve">+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932" name="CustomShape 3"/>
          <p:cNvSpPr/>
          <p:nvPr/>
        </p:nvSpPr>
        <p:spPr>
          <a:xfrm>
            <a:off x="1089720" y="944280"/>
            <a:ext cx="2048040" cy="339480"/>
          </a:xfrm>
          <a:prstGeom prst="rect">
            <a:avLst/>
          </a:prstGeom>
          <a:blipFill rotWithShape="0">
            <a:blip r:embed="rId1"/>
            <a:stretch>
              <a:fillRect l="0" t="0" r="-11797" b="-1727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33" name="Formula 4"/>
              <p:cNvSpPr txBox="1"/>
              <p:nvPr/>
            </p:nvSpPr>
            <p:spPr>
              <a:xfrm>
                <a:off x="1089720" y="1312560"/>
                <a:ext cx="1748880" cy="345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934" name="CustomShape 5"/>
          <p:cNvSpPr/>
          <p:nvPr/>
        </p:nvSpPr>
        <p:spPr>
          <a:xfrm>
            <a:off x="1089720" y="1312560"/>
            <a:ext cx="1748880" cy="345960"/>
          </a:xfrm>
          <a:prstGeom prst="rect">
            <a:avLst/>
          </a:prstGeom>
          <a:blipFill rotWithShape="0">
            <a:blip r:embed="rId2"/>
            <a:stretch>
              <a:fillRect l="0" t="0" r="-13462" b="-38145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35" name="Formula 6"/>
              <p:cNvSpPr txBox="1"/>
              <p:nvPr/>
            </p:nvSpPr>
            <p:spPr>
              <a:xfrm>
                <a:off x="1089720" y="1687320"/>
                <a:ext cx="2258640" cy="339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 xml:space="preserve"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936" name="CustomShape 7"/>
          <p:cNvSpPr/>
          <p:nvPr/>
        </p:nvSpPr>
        <p:spPr>
          <a:xfrm>
            <a:off x="1089720" y="1687320"/>
            <a:ext cx="2258640" cy="339480"/>
          </a:xfrm>
          <a:prstGeom prst="rect">
            <a:avLst/>
          </a:prstGeom>
          <a:blipFill rotWithShape="0">
            <a:blip r:embed="rId3"/>
            <a:stretch>
              <a:fillRect l="0" t="0" r="-12338" b="-17278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37" name="Formula 8"/>
              <p:cNvSpPr txBox="1"/>
              <p:nvPr/>
            </p:nvSpPr>
            <p:spPr>
              <a:xfrm>
                <a:off x="1089720" y="2055600"/>
                <a:ext cx="1748880" cy="345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938" name="CustomShape 9"/>
          <p:cNvSpPr/>
          <p:nvPr/>
        </p:nvSpPr>
        <p:spPr>
          <a:xfrm>
            <a:off x="1089720" y="2055600"/>
            <a:ext cx="1748880" cy="345960"/>
          </a:xfrm>
          <a:prstGeom prst="rect">
            <a:avLst/>
          </a:prstGeom>
          <a:blipFill rotWithShape="0">
            <a:blip r:embed="rId4"/>
            <a:stretch>
              <a:fillRect l="0" t="0" r="-13462" b="-3744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39" name="Formula 10"/>
              <p:cNvSpPr txBox="1"/>
              <p:nvPr/>
            </p:nvSpPr>
            <p:spPr>
              <a:xfrm>
                <a:off x="1091520" y="2659320"/>
                <a:ext cx="2188800" cy="36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m:t xml:space="preserve">=</m:t>
                    </m:r>
                    <m:acc>
                      <m:accPr>
                        <m:chr m:val="^"/>
                      </m:accPr>
                      <m:e>
                        <m:r>
                          <m:t xml:space="preserve">𝑌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p:sp>
        <p:nvSpPr>
          <p:cNvPr id="940" name="CustomShape 11"/>
          <p:cNvSpPr/>
          <p:nvPr/>
        </p:nvSpPr>
        <p:spPr>
          <a:xfrm>
            <a:off x="1091520" y="2659320"/>
            <a:ext cx="2188800" cy="366480"/>
          </a:xfrm>
          <a:prstGeom prst="rect">
            <a:avLst/>
          </a:prstGeom>
          <a:blipFill rotWithShape="0">
            <a:blip r:embed="rId5"/>
            <a:stretch>
              <a:fillRect l="0" t="0" r="-24706" b="-2450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41" name="CustomShape 12"/>
          <p:cNvSpPr/>
          <p:nvPr/>
        </p:nvSpPr>
        <p:spPr>
          <a:xfrm rot="16200000">
            <a:off x="1440000" y="2395800"/>
            <a:ext cx="388080" cy="392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…</a:t>
            </a:r>
            <a:endParaRPr b="0" lang="en-IN" sz="2000" spc="-1" strike="noStrike">
              <a:latin typeface="Arial"/>
            </a:endParaRPr>
          </a:p>
        </p:txBody>
      </p:sp>
      <p:pic>
        <p:nvPicPr>
          <p:cNvPr id="942" name="Picture 45" descr=""/>
          <p:cNvPicPr/>
          <p:nvPr/>
        </p:nvPicPr>
        <p:blipFill>
          <a:blip r:embed="rId6"/>
          <a:stretch/>
        </p:blipFill>
        <p:spPr>
          <a:xfrm>
            <a:off x="4905000" y="4961520"/>
            <a:ext cx="3154320" cy="1575720"/>
          </a:xfrm>
          <a:prstGeom prst="rect">
            <a:avLst/>
          </a:prstGeom>
          <a:ln>
            <a:noFill/>
          </a:ln>
        </p:spPr>
      </p:pic>
      <p:sp>
        <p:nvSpPr>
          <p:cNvPr id="943" name="CustomShape 13"/>
          <p:cNvSpPr/>
          <p:nvPr/>
        </p:nvSpPr>
        <p:spPr>
          <a:xfrm flipH="1" rot="16200000">
            <a:off x="6159240" y="2782800"/>
            <a:ext cx="16452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…</a:t>
            </a:r>
            <a:endParaRPr b="0" lang="en-IN" sz="24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44" name="Formula 14"/>
              <p:cNvSpPr txBox="1"/>
              <p:nvPr/>
            </p:nvSpPr>
            <p:spPr>
              <a:xfrm>
                <a:off x="4840200" y="954360"/>
                <a:ext cx="1969200" cy="4363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sSup>
                      <m:e>
                        <m:r>
                          <m:t xml:space="preserve"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r>
                      <m:t xml:space="preserve">−</m:t>
                    </m:r>
                    <m:r>
                      <m:t xml:space="preserve">𝑌</m:t>
                    </m:r>
                  </m:oMath>
                </a14:m>
              </a:p>
            </p:txBody>
          </p:sp>
        </mc:Choice>
        <mc:Fallback/>
      </mc:AlternateContent>
      <p:sp>
        <p:nvSpPr>
          <p:cNvPr id="945" name="CustomShape 15"/>
          <p:cNvSpPr/>
          <p:nvPr/>
        </p:nvSpPr>
        <p:spPr>
          <a:xfrm>
            <a:off x="4840200" y="954360"/>
            <a:ext cx="1969200" cy="436320"/>
          </a:xfrm>
          <a:prstGeom prst="rect">
            <a:avLst/>
          </a:prstGeom>
          <a:blipFill rotWithShape="0">
            <a:blip r:embed="rId7"/>
            <a:stretch>
              <a:fillRect l="-812" t="0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46" name="Formula 16"/>
              <p:cNvSpPr txBox="1"/>
              <p:nvPr/>
            </p:nvSpPr>
            <p:spPr>
              <a:xfrm>
                <a:off x="4798800" y="1233720"/>
                <a:ext cx="2619720" cy="70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𝑑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𝑑</m:t>
                    </m:r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 xml:space="preserve">𝐴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𝐿</m:t>
                                </m:r>
                              </m:e>
                            </m:d>
                          </m:e>
                          <m:sup>
                            <m:r>
                              <m:t xml:space="preserve">𝑇</m:t>
                            </m:r>
                          </m:sup>
                        </m:sSup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947" name="CustomShape 17"/>
          <p:cNvSpPr/>
          <p:nvPr/>
        </p:nvSpPr>
        <p:spPr>
          <a:xfrm>
            <a:off x="4798800" y="1233720"/>
            <a:ext cx="2619720" cy="70956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48" name="Formula 18"/>
              <p:cNvSpPr txBox="1"/>
              <p:nvPr/>
            </p:nvSpPr>
            <p:spPr>
              <a:xfrm>
                <a:off x="4840200" y="1793880"/>
                <a:ext cx="6128640" cy="70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𝑑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𝑛𝑝</m:t>
                    </m:r>
                    <m:r>
                      <m:t xml:space="preserve">.</m:t>
                    </m:r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d</m:t>
                            </m:r>
                            <m:sSup>
                              <m:e>
                                <m:r>
                                  <m:t xml:space="preserve"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</m:dPr>
                                  <m:e>
                                    <m:r>
                                      <m:t xml:space="preserve">𝐿</m:t>
                                    </m:r>
                                  </m:e>
                                </m:d>
                              </m:sup>
                            </m:sSup>
                            <m:r>
                              <m:t xml:space="preserve">,</m:t>
                            </m:r>
                            <m:r>
                              <m:t xml:space="preserve">𝑎𝑥𝑖𝑠</m:t>
                            </m:r>
                            <m:r>
                              <m:t xml:space="preserve">=</m:t>
                            </m:r>
                            <m:r>
                              <m:t xml:space="preserve">1,</m:t>
                            </m:r>
                            <m:r>
                              <m:t xml:space="preserve">𝑘𝑒𝑒𝑝𝑑𝑖𝑚𝑠</m:t>
                            </m:r>
                            <m:r>
                              <m:t xml:space="preserve">=</m:t>
                            </m:r>
                            <m:r>
                              <m:t xml:space="preserve">𝑇𝑟𝑢𝑒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949" name="CustomShape 19"/>
          <p:cNvSpPr/>
          <p:nvPr/>
        </p:nvSpPr>
        <p:spPr>
          <a:xfrm>
            <a:off x="4840200" y="1793880"/>
            <a:ext cx="6128640" cy="70956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50" name="Formula 20"/>
              <p:cNvSpPr txBox="1"/>
              <p:nvPr/>
            </p:nvSpPr>
            <p:spPr>
              <a:xfrm>
                <a:off x="4840200" y="2346840"/>
                <a:ext cx="4046760" cy="486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  <m:r>
                              <m:t xml:space="preserve">−</m:t>
                            </m:r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r>
                      <m:t xml:space="preserve">𝑑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𝐿</m:t>
                                </m:r>
                              </m:e>
                            </m:d>
                          </m:e>
                          <m:sup>
                            <m:r>
                              <m:t xml:space="preserve">𝑇</m:t>
                            </m:r>
                          </m:sup>
                        </m:sSup>
                      </m:sup>
                    </m:sSup>
                    <m:r>
                      <m:t xml:space="preserve">𝑑</m:t>
                    </m:r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sSup>
                      <m:e>
                        <m:sSup>
                          <m:e>
                            <m:r>
                              <m:t xml:space="preserve">𝑔</m:t>
                            </m:r>
                          </m:e>
                          <m:sup>
                            <m:r>
                              <m:t xml:space="preserve">′</m:t>
                            </m:r>
                          </m:sup>
                        </m:sSup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𝐿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𝐿</m:t>
                                </m:r>
                                <m:r>
                                  <m:t xml:space="preserve">−</m:t>
                                </m:r>
                                <m:r>
                                  <m:t xml:space="preserve"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951" name="CustomShape 21"/>
          <p:cNvSpPr/>
          <p:nvPr/>
        </p:nvSpPr>
        <p:spPr>
          <a:xfrm>
            <a:off x="4840200" y="2346840"/>
            <a:ext cx="4046760" cy="486720"/>
          </a:xfrm>
          <a:prstGeom prst="rect">
            <a:avLst/>
          </a:prstGeom>
          <a:blipFill rotWithShape="0">
            <a:blip r:embed="rId10"/>
            <a:stretch>
              <a:fillRect l="0" t="0" r="0" b="-570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52" name="Formula 22"/>
              <p:cNvSpPr txBox="1"/>
              <p:nvPr/>
            </p:nvSpPr>
            <p:spPr>
              <a:xfrm>
                <a:off x="4809240" y="3279960"/>
                <a:ext cx="2619720" cy="70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𝑑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𝑑</m:t>
                    </m:r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 xml:space="preserve">𝐴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1</m:t>
                                </m:r>
                              </m:e>
                            </m:d>
                          </m:e>
                          <m:sup>
                            <m:r>
                              <m:t xml:space="preserve">𝑇</m:t>
                            </m:r>
                          </m:sup>
                        </m:sSup>
                      </m:sup>
                    </m:sSup>
                  </m:oMath>
                </a14:m>
              </a:p>
            </p:txBody>
          </p:sp>
        </mc:Choice>
        <mc:Fallback/>
      </mc:AlternateContent>
      <p:sp>
        <p:nvSpPr>
          <p:cNvPr id="953" name="CustomShape 23"/>
          <p:cNvSpPr/>
          <p:nvPr/>
        </p:nvSpPr>
        <p:spPr>
          <a:xfrm>
            <a:off x="4809240" y="3279960"/>
            <a:ext cx="2619720" cy="70956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54" name="Formula 24"/>
              <p:cNvSpPr txBox="1"/>
              <p:nvPr/>
            </p:nvSpPr>
            <p:spPr>
              <a:xfrm>
                <a:off x="4840200" y="3848400"/>
                <a:ext cx="6128640" cy="709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𝑑</m:t>
                    </m:r>
                    <m:sSup>
                      <m:e>
                        <m:r>
                          <m:t xml:space="preserve"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f>
                      <m:num>
                        <m:r>
                          <m:t xml:space="preserve">1</m:t>
                        </m:r>
                      </m:num>
                      <m:den>
                        <m:r>
                          <m:t xml:space="preserve">𝑚</m:t>
                        </m:r>
                      </m:den>
                    </m:f>
                    <m:r>
                      <m:t xml:space="preserve">𝑛𝑝</m:t>
                    </m:r>
                    <m:r>
                      <m:t xml:space="preserve">.</m:t>
                    </m:r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 xml:space="preserve">d</m:t>
                            </m:r>
                            <m:sSup>
                              <m:e>
                                <m:r>
                                  <m:t xml:space="preserve"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</m:dPr>
                                  <m:e>
                                    <m:r>
                                      <m:t xml:space="preserve">1</m:t>
                                    </m:r>
                                  </m:e>
                                </m:d>
                              </m:sup>
                            </m:sSup>
                            <m:r>
                              <m:t xml:space="preserve">,</m:t>
                            </m:r>
                            <m:r>
                              <m:t xml:space="preserve">𝑎𝑥𝑖𝑠</m:t>
                            </m:r>
                            <m:r>
                              <m:t xml:space="preserve">=</m:t>
                            </m:r>
                            <m:r>
                              <m:t xml:space="preserve">1,</m:t>
                            </m:r>
                            <m:r>
                              <m:t xml:space="preserve">𝑘𝑒𝑒𝑝𝑑𝑖𝑚𝑠</m:t>
                            </m:r>
                            <m:r>
                              <m:t xml:space="preserve">=</m:t>
                            </m:r>
                            <m:r>
                              <m:t xml:space="preserve">𝑇𝑟𝑢𝑒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/>
      </mc:AlternateContent>
      <p:sp>
        <p:nvSpPr>
          <p:cNvPr id="955" name="CustomShape 25"/>
          <p:cNvSpPr/>
          <p:nvPr/>
        </p:nvSpPr>
        <p:spPr>
          <a:xfrm>
            <a:off x="4840200" y="3848400"/>
            <a:ext cx="6128640" cy="70956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56" name="Formula 26"/>
              <p:cNvSpPr txBox="1"/>
              <p:nvPr/>
            </p:nvSpPr>
            <p:spPr>
              <a:xfrm>
                <a:off x="4840200" y="2934360"/>
                <a:ext cx="3557160" cy="486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 xml:space="preserve"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r>
                      <m:t xml:space="preserve">=</m:t>
                    </m:r>
                    <m:r>
                      <m:t xml:space="preserve">𝑑</m:t>
                    </m:r>
                    <m:sSup>
                      <m:e>
                        <m:r>
                          <m:t xml:space="preserve">𝑊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𝐿</m:t>
                                </m:r>
                              </m:e>
                            </m:d>
                          </m:e>
                          <m:sup>
                            <m:r>
                              <m:t xml:space="preserve">𝑇</m:t>
                            </m:r>
                          </m:sup>
                        </m:sSup>
                      </m:sup>
                    </m:sSup>
                    <m:r>
                      <m:t xml:space="preserve">𝑑</m:t>
                    </m:r>
                    <m:sSup>
                      <m:e>
                        <m:r>
                          <m:t xml:space="preserve"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2</m:t>
                            </m:r>
                          </m:e>
                        </m:d>
                      </m:sup>
                    </m:sSup>
                    <m:sSup>
                      <m:e>
                        <m:sSup>
                          <m:e>
                            <m:r>
                              <m:t xml:space="preserve">𝑔</m:t>
                            </m:r>
                          </m:e>
                          <m:sup>
                            <m:r>
                              <m:t xml:space="preserve">′</m:t>
                            </m:r>
                          </m:sup>
                        </m:sSup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 xml:space="preserve">1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 xml:space="preserve"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 xml:space="preserve"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/>
      </mc:AlternateContent>
      <p:sp>
        <p:nvSpPr>
          <p:cNvPr id="957" name="CustomShape 27"/>
          <p:cNvSpPr/>
          <p:nvPr/>
        </p:nvSpPr>
        <p:spPr>
          <a:xfrm>
            <a:off x="4840200" y="2934360"/>
            <a:ext cx="3557160" cy="486720"/>
          </a:xfrm>
          <a:prstGeom prst="rect">
            <a:avLst/>
          </a:prstGeom>
          <a:blipFill rotWithShape="0">
            <a:blip r:embed="rId13"/>
            <a:stretch>
              <a:fillRect l="-100" t="0" r="0" b="-5767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58" name="CustomShape 28"/>
          <p:cNvSpPr/>
          <p:nvPr/>
        </p:nvSpPr>
        <p:spPr>
          <a:xfrm>
            <a:off x="4698720" y="870120"/>
            <a:ext cx="6369840" cy="3688200"/>
          </a:xfrm>
          <a:prstGeom prst="rect">
            <a:avLst/>
          </a:prstGeom>
          <a:noFill/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59" name="Ink 2" descr=""/>
          <p:cNvPicPr/>
          <p:nvPr/>
        </p:nvPicPr>
        <p:blipFill>
          <a:blip r:embed="rId14"/>
          <a:stretch/>
        </p:blipFill>
        <p:spPr>
          <a:xfrm>
            <a:off x="685800" y="3524400"/>
            <a:ext cx="10138680" cy="316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Picture 3" descr=""/>
          <p:cNvPicPr/>
          <p:nvPr/>
        </p:nvPicPr>
        <p:blipFill>
          <a:blip r:embed="rId1"/>
          <a:stretch/>
        </p:blipFill>
        <p:spPr>
          <a:xfrm>
            <a:off x="1167480" y="1268280"/>
            <a:ext cx="3391920" cy="2254320"/>
          </a:xfrm>
          <a:prstGeom prst="rect">
            <a:avLst/>
          </a:prstGeom>
          <a:ln>
            <a:noFill/>
          </a:ln>
        </p:spPr>
      </p:pic>
      <p:sp>
        <p:nvSpPr>
          <p:cNvPr id="961" name="CustomShape 1"/>
          <p:cNvSpPr/>
          <p:nvPr/>
        </p:nvSpPr>
        <p:spPr>
          <a:xfrm flipV="1">
            <a:off x="5059080" y="2389320"/>
            <a:ext cx="2146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solidFill>
            <a:srgbClr val="ffffff"/>
          </a:solidFill>
          <a:ln w="25560">
            <a:solidFill>
              <a:srgbClr val="000000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62" name="CustomShape 2"/>
          <p:cNvSpPr/>
          <p:nvPr/>
        </p:nvSpPr>
        <p:spPr>
          <a:xfrm>
            <a:off x="7551000" y="2165760"/>
            <a:ext cx="3876120" cy="5148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1 (cat) vs 0 (non cat)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963" name="Picture 13" descr=""/>
          <p:cNvPicPr/>
          <p:nvPr/>
        </p:nvPicPr>
        <p:blipFill>
          <a:blip r:embed="rId2"/>
          <a:stretch/>
        </p:blipFill>
        <p:spPr>
          <a:xfrm>
            <a:off x="2701800" y="4499280"/>
            <a:ext cx="1827360" cy="1385280"/>
          </a:xfrm>
          <a:prstGeom prst="rect">
            <a:avLst/>
          </a:prstGeom>
          <a:ln>
            <a:noFill/>
          </a:ln>
        </p:spPr>
      </p:pic>
      <p:pic>
        <p:nvPicPr>
          <p:cNvPr id="964" name="Picture 12" descr=""/>
          <p:cNvPicPr/>
          <p:nvPr/>
        </p:nvPicPr>
        <p:blipFill>
          <a:blip r:embed="rId3"/>
          <a:stretch/>
        </p:blipFill>
        <p:spPr>
          <a:xfrm>
            <a:off x="2248920" y="4746600"/>
            <a:ext cx="1821600" cy="1380960"/>
          </a:xfrm>
          <a:prstGeom prst="rect">
            <a:avLst/>
          </a:prstGeom>
          <a:ln>
            <a:noFill/>
          </a:ln>
        </p:spPr>
      </p:pic>
      <p:pic>
        <p:nvPicPr>
          <p:cNvPr id="965" name="Picture 11" descr=""/>
          <p:cNvPicPr/>
          <p:nvPr/>
        </p:nvPicPr>
        <p:blipFill>
          <a:blip r:embed="rId4"/>
          <a:stretch/>
        </p:blipFill>
        <p:spPr>
          <a:xfrm>
            <a:off x="1780920" y="4981680"/>
            <a:ext cx="1827360" cy="1384200"/>
          </a:xfrm>
          <a:prstGeom prst="rect">
            <a:avLst/>
          </a:prstGeom>
          <a:ln>
            <a:noFill/>
          </a:ln>
        </p:spPr>
      </p:pic>
      <p:sp>
        <p:nvSpPr>
          <p:cNvPr id="966" name="CustomShape 3"/>
          <p:cNvSpPr/>
          <p:nvPr/>
        </p:nvSpPr>
        <p:spPr>
          <a:xfrm>
            <a:off x="1200600" y="4653000"/>
            <a:ext cx="544680" cy="330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Red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67" name="CustomShape 4"/>
          <p:cNvSpPr/>
          <p:nvPr/>
        </p:nvSpPr>
        <p:spPr>
          <a:xfrm>
            <a:off x="1447200" y="4417920"/>
            <a:ext cx="762480" cy="330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Green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68" name="CustomShape 5"/>
          <p:cNvSpPr/>
          <p:nvPr/>
        </p:nvSpPr>
        <p:spPr>
          <a:xfrm>
            <a:off x="2048040" y="4174560"/>
            <a:ext cx="601200" cy="330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16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Blue</a:t>
            </a:r>
            <a:endParaRPr b="0" lang="en-IN" sz="1600" spc="-1" strike="noStrike">
              <a:latin typeface="Arial"/>
            </a:endParaRPr>
          </a:p>
        </p:txBody>
      </p:sp>
      <p:sp>
        <p:nvSpPr>
          <p:cNvPr id="969" name="CustomShape 6"/>
          <p:cNvSpPr/>
          <p:nvPr/>
        </p:nvSpPr>
        <p:spPr>
          <a:xfrm>
            <a:off x="59760" y="259200"/>
            <a:ext cx="10513080" cy="9450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entury Schoolbook"/>
                <a:ea typeface="Century Schoolbook"/>
              </a:rPr>
              <a:t>Binary Classification</a:t>
            </a:r>
            <a:endParaRPr b="0" lang="en-IN" sz="4400" spc="-1" strike="noStrike">
              <a:latin typeface="Arial"/>
            </a:endParaRPr>
          </a:p>
        </p:txBody>
      </p:sp>
      <p:pic>
        <p:nvPicPr>
          <p:cNvPr id="970" name="Ink 1" descr=""/>
          <p:cNvPicPr/>
          <p:nvPr/>
        </p:nvPicPr>
        <p:blipFill>
          <a:blip r:embed="rId5"/>
          <a:stretch/>
        </p:blipFill>
        <p:spPr>
          <a:xfrm>
            <a:off x="685800" y="1238400"/>
            <a:ext cx="10208520" cy="550944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CustomShape 1"/>
          <p:cNvSpPr/>
          <p:nvPr/>
        </p:nvSpPr>
        <p:spPr>
          <a:xfrm>
            <a:off x="3301560" y="3127320"/>
            <a:ext cx="5587560" cy="191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Parameters vs</a:t>
            </a:r>
            <a:endParaRPr b="0" lang="en-IN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"/>
                <a:ea typeface="DejaVu Sans"/>
              </a:rPr>
              <a:t>Hyperparameters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972" name="CustomShape 2"/>
          <p:cNvSpPr/>
          <p:nvPr/>
        </p:nvSpPr>
        <p:spPr>
          <a:xfrm>
            <a:off x="2041200" y="1406880"/>
            <a:ext cx="7275600" cy="81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808080"/>
                </a:solidFill>
                <a:latin typeface="Calibri"/>
                <a:ea typeface="DejaVu Sans"/>
              </a:rPr>
              <a:t>Nerd Stuff Alert !</a:t>
            </a:r>
            <a:endParaRPr b="0" lang="en-IN" sz="4800" spc="-1" strike="noStrike">
              <a:latin typeface="Arial"/>
            </a:endParaRPr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CustomShape 1"/>
          <p:cNvSpPr/>
          <p:nvPr/>
        </p:nvSpPr>
        <p:spPr>
          <a:xfrm>
            <a:off x="838080" y="365040"/>
            <a:ext cx="1051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What are hyperparameters?</a:t>
            </a:r>
            <a:br/>
            <a:endParaRPr b="0" lang="en-IN" sz="4400" spc="-1" strike="noStrike">
              <a:latin typeface="Arial"/>
            </a:endParaRPr>
          </a:p>
        </p:txBody>
      </p:sp>
      <p:sp>
        <p:nvSpPr>
          <p:cNvPr id="974" name="CustomShape 2"/>
          <p:cNvSpPr/>
          <p:nvPr/>
        </p:nvSpPr>
        <p:spPr>
          <a:xfrm>
            <a:off x="3297960" y="1039320"/>
            <a:ext cx="239328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Parameters: 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75" name="CustomShape 3"/>
          <p:cNvSpPr/>
          <p:nvPr/>
        </p:nvSpPr>
        <p:spPr>
          <a:xfrm>
            <a:off x="646200" y="1039320"/>
            <a:ext cx="7696800" cy="5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pic>
        <p:nvPicPr>
          <p:cNvPr id="976" name="Ink 2" descr=""/>
          <p:cNvPicPr/>
          <p:nvPr/>
        </p:nvPicPr>
        <p:blipFill>
          <a:blip r:embed="rId1"/>
          <a:stretch/>
        </p:blipFill>
        <p:spPr>
          <a:xfrm>
            <a:off x="882720" y="1581120"/>
            <a:ext cx="7897320" cy="389664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ustomShape 1"/>
          <p:cNvSpPr/>
          <p:nvPr/>
        </p:nvSpPr>
        <p:spPr>
          <a:xfrm>
            <a:off x="77760" y="95760"/>
            <a:ext cx="10603080" cy="13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Applied deep learning is a very empirical process</a:t>
            </a:r>
            <a:endParaRPr b="0" lang="en-IN" sz="4400" spc="-1" strike="noStrike">
              <a:latin typeface="Arial"/>
            </a:endParaRPr>
          </a:p>
        </p:txBody>
      </p:sp>
      <p:sp>
        <p:nvSpPr>
          <p:cNvPr id="978" name="CustomShape 2"/>
          <p:cNvSpPr/>
          <p:nvPr/>
        </p:nvSpPr>
        <p:spPr>
          <a:xfrm flipV="1">
            <a:off x="7405920" y="-2027160"/>
            <a:ext cx="360" cy="229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79" name="CustomShape 3"/>
          <p:cNvSpPr/>
          <p:nvPr/>
        </p:nvSpPr>
        <p:spPr>
          <a:xfrm>
            <a:off x="7159680" y="4664160"/>
            <a:ext cx="4295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4"/>
          <p:cNvSpPr/>
          <p:nvPr/>
        </p:nvSpPr>
        <p:spPr>
          <a:xfrm>
            <a:off x="6306840" y="3360240"/>
            <a:ext cx="956160" cy="5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cost 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81" name="CustomShape 5"/>
          <p:cNvSpPr/>
          <p:nvPr/>
        </p:nvSpPr>
        <p:spPr>
          <a:xfrm>
            <a:off x="6166440" y="3360240"/>
            <a:ext cx="123732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IN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 </a:t>
            </a:r>
            <a:endParaRPr b="0" lang="en-IN" sz="1800" spc="-1" strike="noStrike">
              <a:latin typeface="Arial"/>
            </a:endParaRPr>
          </a:p>
        </p:txBody>
      </p:sp>
      <p:sp>
        <p:nvSpPr>
          <p:cNvPr id="982" name="CustomShape 6"/>
          <p:cNvSpPr/>
          <p:nvPr/>
        </p:nvSpPr>
        <p:spPr>
          <a:xfrm>
            <a:off x="8014320" y="4741920"/>
            <a:ext cx="25167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# of iterations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83" name="CustomShape 7"/>
          <p:cNvSpPr/>
          <p:nvPr/>
        </p:nvSpPr>
        <p:spPr>
          <a:xfrm>
            <a:off x="2896920" y="1543320"/>
            <a:ext cx="91512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Idea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84" name="CustomShape 8"/>
          <p:cNvSpPr/>
          <p:nvPr/>
        </p:nvSpPr>
        <p:spPr>
          <a:xfrm>
            <a:off x="109080" y="4628520"/>
            <a:ext cx="209916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Experiment</a:t>
            </a:r>
            <a:endParaRPr b="0" lang="en-IN" sz="2800" spc="-1" strike="noStrike">
              <a:latin typeface="Arial"/>
            </a:endParaRPr>
          </a:p>
        </p:txBody>
      </p:sp>
      <p:sp>
        <p:nvSpPr>
          <p:cNvPr id="985" name="CustomShape 9"/>
          <p:cNvSpPr/>
          <p:nvPr/>
        </p:nvSpPr>
        <p:spPr>
          <a:xfrm>
            <a:off x="4820400" y="4628520"/>
            <a:ext cx="103392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IN" sz="2800" spc="-1" strike="noStrike">
                <a:solidFill>
                  <a:srgbClr val="ffffff"/>
                </a:solidFill>
                <a:latin typeface="Century Schoolbook"/>
                <a:ea typeface="Century Schoolbook"/>
              </a:rPr>
              <a:t>Code</a:t>
            </a:r>
            <a:endParaRPr b="0" lang="en-IN" sz="2800" spc="-1" strike="noStrike">
              <a:latin typeface="Arial"/>
            </a:endParaRPr>
          </a:p>
        </p:txBody>
      </p:sp>
      <p:pic>
        <p:nvPicPr>
          <p:cNvPr id="986" name="Shape 167" descr=""/>
          <p:cNvPicPr/>
          <p:nvPr/>
        </p:nvPicPr>
        <p:blipFill>
          <a:blip r:embed="rId1"/>
          <a:stretch/>
        </p:blipFill>
        <p:spPr>
          <a:xfrm rot="21035400">
            <a:off x="1965600" y="2167200"/>
            <a:ext cx="2979720" cy="3144960"/>
          </a:xfrm>
          <a:prstGeom prst="rect">
            <a:avLst/>
          </a:prstGeom>
          <a:ln>
            <a:noFill/>
          </a:ln>
        </p:spPr>
      </p:pic>
      <p:sp>
        <p:nvSpPr>
          <p:cNvPr id="987" name="CustomShape 10"/>
          <p:cNvSpPr/>
          <p:nvPr/>
        </p:nvSpPr>
        <p:spPr>
          <a:xfrm rot="1728600">
            <a:off x="2009520" y="2064600"/>
            <a:ext cx="2890440" cy="29948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CustomShape 11"/>
          <p:cNvSpPr/>
          <p:nvPr/>
        </p:nvSpPr>
        <p:spPr>
          <a:xfrm rot="8370600">
            <a:off x="1992240" y="2124000"/>
            <a:ext cx="2890440" cy="29948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9" name="CustomShape 12"/>
          <p:cNvSpPr/>
          <p:nvPr/>
        </p:nvSpPr>
        <p:spPr>
          <a:xfrm rot="15624600">
            <a:off x="2063520" y="2091240"/>
            <a:ext cx="2890440" cy="29948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90" name="Ink 2" descr=""/>
          <p:cNvPicPr/>
          <p:nvPr/>
        </p:nvPicPr>
        <p:blipFill>
          <a:blip r:embed="rId2"/>
          <a:stretch/>
        </p:blipFill>
        <p:spPr>
          <a:xfrm>
            <a:off x="355680" y="1320840"/>
            <a:ext cx="11053080" cy="455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181" dur="500"/>
                                        <p:tgtEl>
                                          <p:spTgt spid="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2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right)" transition="out">
                                      <p:cBhvr additive="repl">
                                        <p:cTn id="186" dur="5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out">
                                      <p:cBhvr additive="repl">
                                        <p:cTn id="191" dur="500"/>
                                        <p:tgtEl>
                                          <p:spTgt spid="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CustomShape 1"/>
          <p:cNvSpPr/>
          <p:nvPr/>
        </p:nvSpPr>
        <p:spPr>
          <a:xfrm>
            <a:off x="1463760" y="3096720"/>
            <a:ext cx="9141480" cy="23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6000" spc="-1" strike="noStrike">
                <a:solidFill>
                  <a:srgbClr val="ff0000"/>
                </a:solidFill>
                <a:latin typeface="Calibri Light"/>
                <a:ea typeface="DejaVu Sans"/>
              </a:rPr>
              <a:t>Heavy Applications of Deep Learning</a:t>
            </a:r>
            <a:endParaRPr b="0" lang="en-IN" sz="6000" spc="-1" strike="noStrike">
              <a:latin typeface="Arial"/>
            </a:endParaRPr>
          </a:p>
        </p:txBody>
      </p:sp>
      <p:sp>
        <p:nvSpPr>
          <p:cNvPr id="992" name="CustomShape 2"/>
          <p:cNvSpPr/>
          <p:nvPr/>
        </p:nvSpPr>
        <p:spPr>
          <a:xfrm>
            <a:off x="1584360" y="738360"/>
            <a:ext cx="9141480" cy="16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IN" sz="4000" spc="-1" strike="noStrike">
                <a:solidFill>
                  <a:srgbClr val="808080"/>
                </a:solidFill>
                <a:latin typeface="Calibri"/>
                <a:ea typeface="DejaVu Sans"/>
              </a:rPr>
              <a:t>" Show me real life applications of this stuff."</a:t>
            </a:r>
            <a:endParaRPr b="0" lang="en-IN" sz="4000" spc="-1" strike="noStrike">
              <a:latin typeface="Arial"/>
            </a:endParaRPr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CustomShape 1"/>
          <p:cNvSpPr/>
          <p:nvPr/>
        </p:nvSpPr>
        <p:spPr>
          <a:xfrm>
            <a:off x="1478160" y="2013480"/>
            <a:ext cx="9141480" cy="111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en-IN" sz="4800" spc="-1" strike="noStrike">
                <a:solidFill>
                  <a:srgbClr val="ff0000"/>
                </a:solidFill>
                <a:latin typeface="Calibri Light"/>
                <a:ea typeface="DejaVu Sans"/>
              </a:rPr>
              <a:t>Next-Gen Research Scopes</a:t>
            </a:r>
            <a:endParaRPr b="0" lang="en-IN" sz="4800" spc="-1" strike="noStrike">
              <a:latin typeface="Arial"/>
            </a:endParaRPr>
          </a:p>
        </p:txBody>
      </p:sp>
      <p:sp>
        <p:nvSpPr>
          <p:cNvPr id="994" name="CustomShape 2"/>
          <p:cNvSpPr/>
          <p:nvPr/>
        </p:nvSpPr>
        <p:spPr>
          <a:xfrm>
            <a:off x="1448280" y="693720"/>
            <a:ext cx="9141480" cy="16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IN" sz="3600" spc="-1" strike="noStrike">
                <a:solidFill>
                  <a:srgbClr val="808080"/>
                </a:solidFill>
                <a:latin typeface="Calibri"/>
                <a:ea typeface="DejaVu Sans"/>
              </a:rPr>
              <a:t>" If it's already advanced how we will progress with this futher ? "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95" name="CustomShape 3"/>
          <p:cNvSpPr/>
          <p:nvPr/>
        </p:nvSpPr>
        <p:spPr>
          <a:xfrm>
            <a:off x="1596600" y="3591000"/>
            <a:ext cx="7632720" cy="222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914400" indent="-9118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Artificial Intuition</a:t>
            </a:r>
            <a:endParaRPr b="0" lang="en-IN" sz="2800" spc="-1" strike="noStrike">
              <a:latin typeface="Arial"/>
            </a:endParaRPr>
          </a:p>
          <a:p>
            <a:pPr marL="914400" indent="-9118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Artificial Immune Systems</a:t>
            </a:r>
            <a:endParaRPr b="0" lang="en-IN" sz="2800" spc="-1" strike="noStrike">
              <a:latin typeface="Arial"/>
            </a:endParaRPr>
          </a:p>
          <a:p>
            <a:pPr marL="914400" indent="-9118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Quantum Machine Learning</a:t>
            </a:r>
            <a:endParaRPr b="0" lang="en-IN" sz="2800" spc="-1" strike="noStrike">
              <a:latin typeface="Arial"/>
            </a:endParaRPr>
          </a:p>
          <a:p>
            <a:pPr marL="914400" indent="-9118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Federated Learning</a:t>
            </a:r>
            <a:endParaRPr b="0" lang="en-IN" sz="2800" spc="-1" strike="noStrike">
              <a:latin typeface="Arial"/>
            </a:endParaRPr>
          </a:p>
          <a:p>
            <a:pPr marL="914400" indent="-9118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Advanced Self-Driving Cars (Computer Vision)</a:t>
            </a:r>
            <a:endParaRPr b="0" lang="en-IN" sz="2800" spc="-1" strike="noStrike">
              <a:latin typeface="Arial"/>
            </a:endParaRPr>
          </a:p>
          <a:p>
            <a:pPr marL="914400" indent="-91188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Imaging Human Thoughts</a:t>
            </a:r>
            <a:endParaRPr b="0" lang="en-IN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800" spc="-1" strike="noStrike"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CustomShape 1"/>
          <p:cNvSpPr/>
          <p:nvPr/>
        </p:nvSpPr>
        <p:spPr>
          <a:xfrm>
            <a:off x="1523880" y="700920"/>
            <a:ext cx="9141480" cy="11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0000"/>
                </a:solidFill>
                <a:latin typeface="Calibri Light"/>
                <a:ea typeface="DejaVu Sans"/>
              </a:rPr>
              <a:t>What is Oversight ?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997" name="CustomShape 2"/>
          <p:cNvSpPr/>
          <p:nvPr/>
        </p:nvSpPr>
        <p:spPr>
          <a:xfrm>
            <a:off x="-72720" y="4392000"/>
            <a:ext cx="12263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Research Funding &amp; Collaboration</a:t>
            </a:r>
            <a:endParaRPr b="0" lang="en-IN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0" i="1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(+ the fun of open-source)</a:t>
            </a:r>
            <a:endParaRPr b="0" lang="en-IN" sz="3600" spc="-1" strike="noStrike">
              <a:latin typeface="Arial"/>
            </a:endParaRPr>
          </a:p>
        </p:txBody>
      </p:sp>
      <p:sp>
        <p:nvSpPr>
          <p:cNvPr id="998" name="CustomShape 3"/>
          <p:cNvSpPr/>
          <p:nvPr/>
        </p:nvSpPr>
        <p:spPr>
          <a:xfrm>
            <a:off x="-72720" y="2761200"/>
            <a:ext cx="12263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b="1" i="1" lang="en-IN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Oversight.in</a:t>
            </a:r>
            <a:endParaRPr b="0" lang="en-IN" sz="3600" spc="-1" strike="noStrike">
              <a:latin typeface="Arial"/>
            </a:endParaRPr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CustomShape 1"/>
          <p:cNvSpPr/>
          <p:nvPr/>
        </p:nvSpPr>
        <p:spPr>
          <a:xfrm>
            <a:off x="1523880" y="700920"/>
            <a:ext cx="9141480" cy="114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0000"/>
                </a:solidFill>
                <a:latin typeface="Calibri Light"/>
                <a:ea typeface="DejaVu Sans"/>
              </a:rPr>
              <a:t>Resources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1000" name="CustomShape 2"/>
          <p:cNvSpPr/>
          <p:nvPr/>
        </p:nvSpPr>
        <p:spPr>
          <a:xfrm>
            <a:off x="384120" y="4760280"/>
            <a:ext cx="9141480" cy="165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056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PDFs</a:t>
            </a:r>
            <a:endParaRPr b="0" lang="en-IN" sz="2400" spc="-1" strike="noStrike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Keras</a:t>
            </a:r>
            <a:endParaRPr b="0" lang="en-IN" sz="2400" spc="-1" strike="noStrike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Python/R/Matlab</a:t>
            </a:r>
            <a:endParaRPr b="0" lang="en-IN" sz="2400" spc="-1" strike="noStrike">
              <a:latin typeface="Arial"/>
            </a:endParaRPr>
          </a:p>
          <a:p>
            <a:pPr marL="343080" indent="-340560">
              <a:lnSpc>
                <a:spcPct val="100000"/>
              </a:lnSpc>
              <a:spcBef>
                <a:spcPts val="1001"/>
              </a:spcBef>
              <a:buClr>
                <a:srgbClr val="808080"/>
              </a:buClr>
              <a:buFont typeface="Arial"/>
              <a:buChar char="•"/>
            </a:pPr>
            <a:r>
              <a:rPr b="0" lang="en-IN" sz="2400" spc="-1" strike="noStrike">
                <a:solidFill>
                  <a:srgbClr val="808080"/>
                </a:solidFill>
                <a:latin typeface="Calibri"/>
                <a:ea typeface="DejaVu Sans"/>
              </a:rPr>
              <a:t>Pre-Written Codes</a:t>
            </a:r>
            <a:endParaRPr b="0" lang="en-IN" sz="2400" spc="-1" strike="noStrike">
              <a:latin typeface="Arial"/>
            </a:endParaRPr>
          </a:p>
        </p:txBody>
      </p:sp>
      <p:sp>
        <p:nvSpPr>
          <p:cNvPr id="1001" name="CustomShape 3"/>
          <p:cNvSpPr/>
          <p:nvPr/>
        </p:nvSpPr>
        <p:spPr>
          <a:xfrm>
            <a:off x="1188360" y="2304000"/>
            <a:ext cx="8746920" cy="228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Gitlab.com/Wahal</a:t>
            </a:r>
            <a:endParaRPr b="0" lang="en-IN" sz="4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Mrinal.Oversight@gmail.com</a:t>
            </a:r>
            <a:endParaRPr b="0" lang="en-IN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MrinalWahal.com</a:t>
            </a:r>
            <a:endParaRPr b="0" lang="en-IN" sz="4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4800" spc="-1" strike="noStrike">
                <a:solidFill>
                  <a:srgbClr val="ffffff"/>
                </a:solidFill>
                <a:latin typeface="DejaVu Serif"/>
                <a:ea typeface="DejaVu Sans"/>
              </a:rPr>
              <a:t>LinkedIn/Wahal</a:t>
            </a:r>
            <a:endParaRPr b="0" lang="en-IN" sz="4800" spc="-1" strike="noStrike"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905040" y="866880"/>
            <a:ext cx="1009548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ffff"/>
                </a:solidFill>
                <a:latin typeface="DejaVu Serif"/>
                <a:ea typeface="DejaVu Sans"/>
              </a:rPr>
              <a:t>Machine Learning</a:t>
            </a:r>
            <a:endParaRPr b="0" lang="en-IN" sz="7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IN" sz="7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c00000"/>
                </a:solidFill>
                <a:latin typeface="DejaVu Serif"/>
                <a:ea typeface="DejaVu Sans"/>
              </a:rPr>
              <a:t>Versus</a:t>
            </a:r>
            <a:endParaRPr b="0" lang="en-IN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5400" spc="-1" strike="noStrike">
                <a:solidFill>
                  <a:srgbClr val="c00000"/>
                </a:solidFill>
                <a:latin typeface="DejaVu Serif"/>
                <a:ea typeface="DejaVu Sans"/>
              </a:rPr>
              <a:t> </a:t>
            </a:r>
            <a:endParaRPr b="0" lang="en-IN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7f7f7f"/>
                </a:solidFill>
                <a:latin typeface="DejaVu Serif"/>
                <a:ea typeface="DejaVu Sans"/>
              </a:rPr>
              <a:t>Data Science</a:t>
            </a:r>
            <a:endParaRPr b="0" lang="en-IN" sz="7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905040" y="866880"/>
            <a:ext cx="1009548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7200" spc="-1" strike="noStrike">
                <a:solidFill>
                  <a:srgbClr val="ffffff"/>
                </a:solidFill>
                <a:latin typeface="DejaVu Serif"/>
                <a:ea typeface="DejaVu Sans"/>
              </a:rPr>
              <a:t>What Machine Learning</a:t>
            </a:r>
            <a:endParaRPr b="0" lang="en-IN" sz="7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IN" sz="7200" spc="-1" strike="noStrike">
                <a:solidFill>
                  <a:srgbClr val="ce181e"/>
                </a:solidFill>
                <a:latin typeface="DejaVu Serif"/>
                <a:ea typeface="DejaVu Sans"/>
              </a:rPr>
              <a:t>Can </a:t>
            </a:r>
            <a:r>
              <a:rPr b="1" lang="en-IN" sz="7200" spc="-1" strike="noStrike">
                <a:solidFill>
                  <a:srgbClr val="666666"/>
                </a:solidFill>
                <a:latin typeface="DejaVu Serif"/>
                <a:ea typeface="DejaVu Sans"/>
              </a:rPr>
              <a:t>and</a:t>
            </a:r>
            <a:r>
              <a:rPr b="1" lang="en-IN" sz="7200" spc="-1" strike="noStrike">
                <a:solidFill>
                  <a:srgbClr val="ce181e"/>
                </a:solidFill>
                <a:latin typeface="DejaVu Serif"/>
                <a:ea typeface="DejaVu Sans"/>
              </a:rPr>
              <a:t> Cannot Do</a:t>
            </a:r>
            <a:endParaRPr b="0" lang="en-IN" sz="7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2592000" y="5904000"/>
            <a:ext cx="59025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i="1" lang="en-IN" sz="1800" spc="-1" strike="noStrike">
                <a:solidFill>
                  <a:srgbClr val="000000"/>
                </a:solidFill>
                <a:latin typeface="Arial"/>
                <a:ea typeface="DejaVu Sans"/>
              </a:rPr>
              <a:t>(Wrong Parcel Delivery &amp; Self Driving Cars Example)</a:t>
            </a:r>
            <a:endParaRPr b="0" lang="en-IN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009800" y="757080"/>
            <a:ext cx="10095480" cy="447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ffffff"/>
                </a:solidFill>
                <a:latin typeface="DejaVu Serif"/>
                <a:ea typeface="DejaVu Sans"/>
              </a:rPr>
              <a:t>Introduction to</a:t>
            </a:r>
            <a:endParaRPr b="0" lang="en-IN" sz="9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IN" sz="9600" spc="-1" strike="noStrike">
                <a:solidFill>
                  <a:srgbClr val="c00000"/>
                </a:solidFill>
                <a:latin typeface="DejaVu Serif"/>
                <a:ea typeface="DejaVu Sans"/>
              </a:rPr>
              <a:t>Machine </a:t>
            </a:r>
            <a:r>
              <a:rPr b="0" lang="en-IN" sz="9600" spc="-1" strike="noStrike">
                <a:solidFill>
                  <a:srgbClr val="7f7f7f"/>
                </a:solidFill>
                <a:latin typeface="DejaVu Serif"/>
                <a:ea typeface="DejaVu Sans"/>
              </a:rPr>
              <a:t>Learning</a:t>
            </a:r>
            <a:endParaRPr b="0" lang="en-IN" sz="96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4136760" y="5731560"/>
            <a:ext cx="3834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800" spc="-1" strike="noStrike">
                <a:solidFill>
                  <a:srgbClr val="ffffff"/>
                </a:solidFill>
                <a:latin typeface="Courier New"/>
                <a:ea typeface="DejaVu Sans"/>
              </a:rPr>
              <a:t>Or so they say.</a:t>
            </a:r>
            <a:endParaRPr b="0" lang="en-IN" sz="2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1" descr=""/>
          <p:cNvPicPr/>
          <p:nvPr/>
        </p:nvPicPr>
        <p:blipFill>
          <a:blip r:embed="rId1"/>
          <a:stretch/>
        </p:blipFill>
        <p:spPr>
          <a:xfrm>
            <a:off x="-2520" y="5040"/>
            <a:ext cx="12214080" cy="686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2018-07-14T23:43:34Z</dcterms:created>
  <dc:creator>Mrinal Wahal</dc:creator>
  <dc:description/>
  <dc:language>en-IN</dc:language>
  <cp:lastModifiedBy/>
  <dcterms:modified xsi:type="dcterms:W3CDTF">2019-09-14T09:18:27Z</dcterms:modified>
  <cp:revision>49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KSOProductBuildVer">
    <vt:lpwstr>1033-10.1.0.6634</vt:lpwstr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54</vt:i4>
  </property>
</Properties>
</file>